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  <p:sldMasterId id="2147483654" r:id="rId2"/>
  </p:sldMasterIdLst>
  <p:notesMasterIdLst>
    <p:notesMasterId r:id="rId30"/>
  </p:notesMasterIdLst>
  <p:handoutMasterIdLst>
    <p:handoutMasterId r:id="rId31"/>
  </p:handoutMasterIdLst>
  <p:sldIdLst>
    <p:sldId id="321" r:id="rId3"/>
    <p:sldId id="404" r:id="rId4"/>
    <p:sldId id="405" r:id="rId5"/>
    <p:sldId id="417" r:id="rId6"/>
    <p:sldId id="378" r:id="rId7"/>
    <p:sldId id="379" r:id="rId8"/>
    <p:sldId id="415" r:id="rId9"/>
    <p:sldId id="399" r:id="rId10"/>
    <p:sldId id="381" r:id="rId11"/>
    <p:sldId id="382" r:id="rId12"/>
    <p:sldId id="407" r:id="rId13"/>
    <p:sldId id="413" r:id="rId14"/>
    <p:sldId id="414" r:id="rId15"/>
    <p:sldId id="402" r:id="rId16"/>
    <p:sldId id="419" r:id="rId17"/>
    <p:sldId id="406" r:id="rId18"/>
    <p:sldId id="391" r:id="rId19"/>
    <p:sldId id="397" r:id="rId20"/>
    <p:sldId id="364" r:id="rId21"/>
    <p:sldId id="401" r:id="rId22"/>
    <p:sldId id="408" r:id="rId23"/>
    <p:sldId id="420" r:id="rId24"/>
    <p:sldId id="421" r:id="rId25"/>
    <p:sldId id="422" r:id="rId26"/>
    <p:sldId id="423" r:id="rId27"/>
    <p:sldId id="424" r:id="rId28"/>
    <p:sldId id="418" r:id="rId2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2EC"/>
    <a:srgbClr val="24FC3E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997E95F-4EDB-416A-AAE0-AE7E2808D1EC}">
  <a:tblStyle styleId="{F997E95F-4EDB-416A-AAE0-AE7E2808D1E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8" autoAdjust="0"/>
    <p:restoredTop sz="92692" autoAdjust="0"/>
  </p:normalViewPr>
  <p:slideViewPr>
    <p:cSldViewPr snapToGrid="0">
      <p:cViewPr varScale="1">
        <p:scale>
          <a:sx n="61" d="100"/>
          <a:sy n="61" d="100"/>
        </p:scale>
        <p:origin x="143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227B5E30-293F-456F-8F79-804216EF1A00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C52A31EC-4FC8-4C23-9F22-CD844AD58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46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Google Shape;3;n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5" tIns="47405" rIns="94835" bIns="47405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900"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Google Shape;4;n"/>
          <p:cNvSpPr txBox="1">
            <a:spLocks noGrp="1"/>
          </p:cNvSpPr>
          <p:nvPr>
            <p:ph type="dt" idx="10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5" tIns="47405" rIns="94835" bIns="474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400"/>
              <a:buFont typeface="Arial" charset="0"/>
              <a:buNone/>
              <a:defRPr sz="1200"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Google Shape;5;n"/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1257300" y="719138"/>
            <a:ext cx="4800600" cy="360045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</p:sp>
      <p:sp>
        <p:nvSpPr>
          <p:cNvPr id="18437" name="Google Shape;6;n"/>
          <p:cNvSpPr txBox="1">
            <a:spLocks noGrp="1"/>
          </p:cNvSpPr>
          <p:nvPr>
            <p:ph type="body" idx="1"/>
          </p:nvPr>
        </p:nvSpPr>
        <p:spPr bwMode="auto">
          <a:xfrm>
            <a:off x="732183" y="4561226"/>
            <a:ext cx="5850835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5" tIns="47405" rIns="94835" bIns="4740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22534" name="Google Shape;7;n"/>
          <p:cNvSpPr txBox="1">
            <a:spLocks noGrp="1"/>
          </p:cNvSpPr>
          <p:nvPr>
            <p:ph type="ftr" idx="11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5" tIns="47405" rIns="94835" bIns="47405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900"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Google Shape;8;n"/>
          <p:cNvSpPr txBox="1">
            <a:spLocks noGrp="1"/>
          </p:cNvSpPr>
          <p:nvPr>
            <p:ph type="sldNum" idx="12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5" tIns="47405" rIns="94835" bIns="474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200"/>
              <a:buFont typeface="Calibri" pitchFamily="34" charset="0"/>
              <a:buNone/>
              <a:defRPr sz="1200"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E390E9F8-316F-4260-A9B3-D01DD116E8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6336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52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n-US" altLang="en-US" sz="1900" dirty="0">
              <a:latin typeface="Arial" charset="0"/>
              <a:cs typeface="Arial" charset="0"/>
            </a:endParaRPr>
          </a:p>
        </p:txBody>
      </p:sp>
      <p:sp>
        <p:nvSpPr>
          <p:cNvPr id="19459" name="Google Shape;53;p1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872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Google Shape;52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Google Shape;53;p1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12968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Google Shape;52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Google Shape;53;p1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12968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Google Shape;52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Google Shape;53;p1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12968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Google Shape;52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Google Shape;53;p1:notes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12968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E390E9F8-316F-4260-A9B3-D01DD116E899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95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title"/>
          </p:nvPr>
        </p:nvSpPr>
        <p:spPr>
          <a:xfrm>
            <a:off x="1200150" y="469901"/>
            <a:ext cx="6743700" cy="36930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>
                <a:solidFill>
                  <a:srgbClr val="FFBF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1"/>
          </p:nvPr>
        </p:nvSpPr>
        <p:spPr>
          <a:xfrm>
            <a:off x="987030" y="1765300"/>
            <a:ext cx="717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rgbClr val="000099"/>
              </a:buClr>
              <a:buSzPts val="2400"/>
              <a:buFont typeface="Arial"/>
              <a:buChar char="•"/>
              <a:defRPr sz="2400" b="1" i="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1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Google Shape;14;p1"/>
          <p:cNvSpPr txBox="1">
            <a:spLocks noGrp="1"/>
          </p:cNvSpPr>
          <p:nvPr>
            <p:ph type="dt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Google Shape;15;p1"/>
          <p:cNvSpPr txBox="1">
            <a:spLocks noGrp="1"/>
          </p:cNvSpPr>
          <p:nvPr>
            <p:ph type="sldNum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53FE6-1E9C-4957-A53B-EC1744F64D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1200150" y="469901"/>
            <a:ext cx="6743700" cy="369300"/>
          </a:xfrm>
          <a:prstGeom prst="rect">
            <a:avLst/>
          </a:prstGeom>
          <a:noFill/>
          <a:ln>
            <a:noFill/>
          </a:ln>
        </p:spPr>
        <p:txBody>
          <a:bodyPr spcFirstLastPara="1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>
                <a:solidFill>
                  <a:srgbClr val="FFBF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Google Shape;13;p1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Google Shape;14;p1"/>
          <p:cNvSpPr txBox="1">
            <a:spLocks noGrp="1"/>
          </p:cNvSpPr>
          <p:nvPr>
            <p:ph type="dt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Google Shape;15;p1"/>
          <p:cNvSpPr txBox="1">
            <a:spLocks noGrp="1"/>
          </p:cNvSpPr>
          <p:nvPr>
            <p:ph type="sldNum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61A5B-AF67-4D05-8077-3BAD2F8E6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26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obj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;p7"/>
          <p:cNvSpPr txBox="1"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Google Shape;49;p7"/>
          <p:cNvSpPr txBox="1">
            <a:spLocks noGrp="1"/>
          </p:cNvSpPr>
          <p:nvPr>
            <p:ph type="dt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Google Shape;50;p7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AA4B3-C1B4-4940-BFE5-B963B2D941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"/>
          <p:cNvSpPr txBox="1">
            <a:spLocks noChangeArrowheads="1"/>
          </p:cNvSpPr>
          <p:nvPr/>
        </p:nvSpPr>
        <p:spPr bwMode="auto">
          <a:xfrm>
            <a:off x="300038" y="0"/>
            <a:ext cx="8843962" cy="14700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txBody>
          <a:bodyPr lIns="0" tIns="0" rIns="0" bIns="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US" altLang="en-US" sz="1800"/>
          </a:p>
        </p:txBody>
      </p:sp>
      <p:sp>
        <p:nvSpPr>
          <p:cNvPr id="1027" name="Google Shape;11;p1"/>
          <p:cNvSpPr txBox="1">
            <a:spLocks noGrp="1"/>
          </p:cNvSpPr>
          <p:nvPr>
            <p:ph type="title"/>
          </p:nvPr>
        </p:nvSpPr>
        <p:spPr bwMode="auto">
          <a:xfrm>
            <a:off x="1200150" y="469900"/>
            <a:ext cx="67437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1028" name="Google Shape;12;p1"/>
          <p:cNvSpPr txBox="1">
            <a:spLocks noGrp="1"/>
          </p:cNvSpPr>
          <p:nvPr>
            <p:ph type="body" idx="1"/>
          </p:nvPr>
        </p:nvSpPr>
        <p:spPr bwMode="auto">
          <a:xfrm>
            <a:off x="987425" y="1765300"/>
            <a:ext cx="71691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1029" name="Google Shape;13;p1"/>
          <p:cNvSpPr txBox="1">
            <a:spLocks noGrp="1"/>
          </p:cNvSpPr>
          <p:nvPr>
            <p:ph type="ftr" idx="11"/>
          </p:nvPr>
        </p:nvSpPr>
        <p:spPr bwMode="auto">
          <a:xfrm>
            <a:off x="3108325" y="6378575"/>
            <a:ext cx="2927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800"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Google Shape;14;p1"/>
          <p:cNvSpPr txBox="1">
            <a:spLocks noGrp="1"/>
          </p:cNvSpPr>
          <p:nvPr>
            <p:ph type="dt" idx="10"/>
          </p:nvPr>
        </p:nvSpPr>
        <p:spPr bwMode="auto">
          <a:xfrm>
            <a:off x="457200" y="6378575"/>
            <a:ext cx="21034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800">
                <a:solidFill>
                  <a:srgbClr val="898989"/>
                </a:solidFill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Google Shape;15;p1"/>
          <p:cNvSpPr txBox="1">
            <a:spLocks noGrp="1"/>
          </p:cNvSpPr>
          <p:nvPr>
            <p:ph type="sldNum" idx="12"/>
          </p:nvPr>
        </p:nvSpPr>
        <p:spPr bwMode="auto">
          <a:xfrm>
            <a:off x="8724900" y="6546850"/>
            <a:ext cx="13335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buClr>
                <a:srgbClr val="FFFF99"/>
              </a:buClr>
              <a:buSzPts val="900"/>
              <a:buFont typeface="Calibri" pitchFamily="34" charset="0"/>
              <a:buNone/>
              <a:defRPr sz="900">
                <a:solidFill>
                  <a:srgbClr val="FFFF99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ECECB7FB-F222-49E8-84F1-B69CFB903D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18" r:id="rId1"/>
    <p:sldLayoutId id="2147483824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lvl="1" indent="-28575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lvl="2" indent="-228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lvl="3" indent="-228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lvl="4" indent="-228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41;p6"/>
          <p:cNvSpPr txBox="1">
            <a:spLocks noChangeArrowheads="1"/>
          </p:cNvSpPr>
          <p:nvPr/>
        </p:nvSpPr>
        <p:spPr bwMode="auto">
          <a:xfrm>
            <a:off x="0" y="0"/>
            <a:ext cx="8899525" cy="68389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</p:spPr>
        <p:txBody>
          <a:bodyPr lIns="0" tIns="0" rIns="0" bIns="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en-US" altLang="en-US" sz="1800"/>
          </a:p>
        </p:txBody>
      </p:sp>
      <p:sp>
        <p:nvSpPr>
          <p:cNvPr id="2051" name="Google Shape;42;p6"/>
          <p:cNvSpPr txBox="1">
            <a:spLocks noGrp="1"/>
          </p:cNvSpPr>
          <p:nvPr>
            <p:ph type="title"/>
          </p:nvPr>
        </p:nvSpPr>
        <p:spPr bwMode="auto">
          <a:xfrm>
            <a:off x="1200150" y="469900"/>
            <a:ext cx="67437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2052" name="Google Shape;43;p6"/>
          <p:cNvSpPr txBox="1">
            <a:spLocks noGrp="1"/>
          </p:cNvSpPr>
          <p:nvPr>
            <p:ph type="body" idx="1"/>
          </p:nvPr>
        </p:nvSpPr>
        <p:spPr bwMode="auto">
          <a:xfrm>
            <a:off x="987425" y="1765300"/>
            <a:ext cx="71691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2053" name="Google Shape;44;p6"/>
          <p:cNvSpPr txBox="1">
            <a:spLocks noGrp="1"/>
          </p:cNvSpPr>
          <p:nvPr>
            <p:ph type="ftr" idx="11"/>
          </p:nvPr>
        </p:nvSpPr>
        <p:spPr bwMode="auto">
          <a:xfrm>
            <a:off x="3108325" y="6378575"/>
            <a:ext cx="2927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800"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Google Shape;45;p6"/>
          <p:cNvSpPr txBox="1">
            <a:spLocks noGrp="1"/>
          </p:cNvSpPr>
          <p:nvPr>
            <p:ph type="dt" idx="10"/>
          </p:nvPr>
        </p:nvSpPr>
        <p:spPr bwMode="auto">
          <a:xfrm>
            <a:off x="457200" y="6378575"/>
            <a:ext cx="21034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800">
                <a:solidFill>
                  <a:srgbClr val="898989"/>
                </a:solidFill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Google Shape;46;p6"/>
          <p:cNvSpPr txBox="1">
            <a:spLocks noGrp="1"/>
          </p:cNvSpPr>
          <p:nvPr>
            <p:ph type="sldNum" idx="12"/>
          </p:nvPr>
        </p:nvSpPr>
        <p:spPr bwMode="auto">
          <a:xfrm>
            <a:off x="8724900" y="6546850"/>
            <a:ext cx="13335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buClr>
                <a:srgbClr val="FFFF99"/>
              </a:buClr>
              <a:buSzPts val="900"/>
              <a:buFont typeface="Calibri" pitchFamily="34" charset="0"/>
              <a:buNone/>
              <a:defRPr sz="900">
                <a:solidFill>
                  <a:srgbClr val="FFFF99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A0668489-FFA3-484F-98E6-CDB01F448C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2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56;p8"/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194873"/>
            <a:ext cx="7943850" cy="1231106"/>
          </a:xfrm>
        </p:spPr>
        <p:txBody>
          <a:bodyPr/>
          <a:lstStyle/>
          <a:p>
            <a:r>
              <a:rPr lang="en-IN" sz="4000" dirty="0">
                <a:solidFill>
                  <a:schemeClr val="bg1"/>
                </a:solidFill>
              </a:rPr>
              <a:t>Dir (CFA) Review Meeting </a:t>
            </a:r>
            <a:br>
              <a:rPr lang="en-IN" sz="4000" dirty="0">
                <a:solidFill>
                  <a:schemeClr val="bg1"/>
                </a:solidFill>
              </a:rPr>
            </a:br>
            <a:r>
              <a:rPr lang="en-IN" sz="4000" dirty="0">
                <a:solidFill>
                  <a:schemeClr val="bg1"/>
                </a:solidFill>
              </a:rPr>
              <a:t>in Nov-2021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9233" y="2023671"/>
            <a:ext cx="727022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</a:pPr>
            <a:r>
              <a:rPr lang="en-US" altLang="en-US" sz="4400" b="1" dirty="0">
                <a:solidFill>
                  <a:srgbClr val="FF0000"/>
                </a:solidFill>
                <a:latin typeface="Arial Black" pitchFamily="34" charset="0"/>
              </a:rPr>
              <a:t>Templates Format For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</a:pPr>
            <a:r>
              <a:rPr lang="en-US" altLang="en-US" sz="4400" b="1" dirty="0">
                <a:solidFill>
                  <a:srgbClr val="FF0000"/>
                </a:solidFill>
                <a:latin typeface="Arial Black" pitchFamily="34" charset="0"/>
              </a:rPr>
              <a:t>Nov’2021 Review</a:t>
            </a:r>
            <a:endParaRPr lang="en-US" sz="44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634" y="228600"/>
            <a:ext cx="7765366" cy="1143000"/>
          </a:xfrm>
        </p:spPr>
        <p:txBody>
          <a:bodyPr>
            <a:noAutofit/>
          </a:bodyPr>
          <a:lstStyle/>
          <a:p>
            <a:pPr lvl="0"/>
            <a: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A-8(a). </a:t>
            </a:r>
            <a:r>
              <a:rPr lang="en-US" sz="2500" dirty="0">
                <a:solidFill>
                  <a:schemeClr val="bg1"/>
                </a:solidFill>
              </a:rPr>
              <a:t>ADSL-Broadband: Repeat fault &amp; &lt;24 Clearance for  Sep-21 &amp; Oct-21(Cluster Count wise)</a:t>
            </a:r>
            <a:br>
              <a:rPr lang="en-US" sz="2500" dirty="0">
                <a:solidFill>
                  <a:schemeClr val="bg1"/>
                </a:solidFill>
              </a:rPr>
            </a:br>
            <a:b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endParaRPr lang="en-US" sz="2500" b="1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Google Shape;56;p8">
            <a:extLst>
              <a:ext uri="{FF2B5EF4-FFF2-40B4-BE49-F238E27FC236}">
                <a16:creationId xmlns:a16="http://schemas.microsoft.com/office/drawing/2014/main" id="{85BF7E53-09A8-4758-859C-CDA54F6B7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054226"/>
              </p:ext>
            </p:extLst>
          </p:nvPr>
        </p:nvGraphicFramePr>
        <p:xfrm>
          <a:off x="604914" y="1871662"/>
          <a:ext cx="8201462" cy="4380284"/>
        </p:xfrm>
        <a:graphic>
          <a:graphicData uri="http://schemas.openxmlformats.org/drawingml/2006/table">
            <a:tbl>
              <a:tblPr/>
              <a:tblGrid>
                <a:gridCol w="793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18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013">
                  <a:extLst>
                    <a:ext uri="{9D8B030D-6E8A-4147-A177-3AD203B41FA5}">
                      <a16:colId xmlns:a16="http://schemas.microsoft.com/office/drawing/2014/main" val="990053753"/>
                    </a:ext>
                  </a:extLst>
                </a:gridCol>
                <a:gridCol w="1237703">
                  <a:extLst>
                    <a:ext uri="{9D8B030D-6E8A-4147-A177-3AD203B41FA5}">
                      <a16:colId xmlns:a16="http://schemas.microsoft.com/office/drawing/2014/main" val="3881652349"/>
                    </a:ext>
                  </a:extLst>
                </a:gridCol>
                <a:gridCol w="940071">
                  <a:extLst>
                    <a:ext uri="{9D8B030D-6E8A-4147-A177-3AD203B41FA5}">
                      <a16:colId xmlns:a16="http://schemas.microsoft.com/office/drawing/2014/main" val="1393191581"/>
                    </a:ext>
                  </a:extLst>
                </a:gridCol>
                <a:gridCol w="924521">
                  <a:extLst>
                    <a:ext uri="{9D8B030D-6E8A-4147-A177-3AD203B41FA5}">
                      <a16:colId xmlns:a16="http://schemas.microsoft.com/office/drawing/2014/main" val="3016425906"/>
                    </a:ext>
                  </a:extLst>
                </a:gridCol>
                <a:gridCol w="996593">
                  <a:extLst>
                    <a:ext uri="{9D8B030D-6E8A-4147-A177-3AD203B41FA5}">
                      <a16:colId xmlns:a16="http://schemas.microsoft.com/office/drawing/2014/main" val="296844440"/>
                    </a:ext>
                  </a:extLst>
                </a:gridCol>
              </a:tblGrid>
              <a:tr h="71563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Total No of Active Clusters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Cluster count with &lt;24Hr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Clearance more than 80% for Oct’21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Repeat fault percentage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Count of Clusters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with Repeat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fault percentage 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for Oct’21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Sep-21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Oct-21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303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&lt; 10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10-20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&gt; 20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725023"/>
                  </a:ext>
                </a:extLst>
              </a:tr>
              <a:tr h="574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Circle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BA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4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4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4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03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634" y="228600"/>
            <a:ext cx="7765366" cy="1143000"/>
          </a:xfrm>
        </p:spPr>
        <p:txBody>
          <a:bodyPr>
            <a:noAutofit/>
          </a:bodyPr>
          <a:lstStyle/>
          <a:p>
            <a:pPr lvl="0"/>
            <a: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A-8(b). </a:t>
            </a:r>
            <a:r>
              <a:rPr lang="en-US" sz="2500" dirty="0">
                <a:solidFill>
                  <a:schemeClr val="bg1"/>
                </a:solidFill>
              </a:rPr>
              <a:t>ADSL-Broadband: Fault closure &amp; MTTR  for Sep-21 &amp; Oct-21 (Cluster Count wise)</a:t>
            </a:r>
            <a:br>
              <a:rPr lang="en-US" sz="2500" dirty="0">
                <a:solidFill>
                  <a:schemeClr val="bg1"/>
                </a:solidFill>
              </a:rPr>
            </a:br>
            <a:b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endParaRPr lang="en-US" sz="2500" b="1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Google Shape;56;p8">
            <a:extLst>
              <a:ext uri="{FF2B5EF4-FFF2-40B4-BE49-F238E27FC236}">
                <a16:creationId xmlns:a16="http://schemas.microsoft.com/office/drawing/2014/main" id="{85BF7E53-09A8-4758-859C-CDA54F6B7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575036"/>
              </p:ext>
            </p:extLst>
          </p:nvPr>
        </p:nvGraphicFramePr>
        <p:xfrm>
          <a:off x="604914" y="1871005"/>
          <a:ext cx="8201462" cy="4391570"/>
        </p:xfrm>
        <a:graphic>
          <a:graphicData uri="http://schemas.openxmlformats.org/drawingml/2006/table">
            <a:tbl>
              <a:tblPr/>
              <a:tblGrid>
                <a:gridCol w="793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12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798">
                  <a:extLst>
                    <a:ext uri="{9D8B030D-6E8A-4147-A177-3AD203B41FA5}">
                      <a16:colId xmlns:a16="http://schemas.microsoft.com/office/drawing/2014/main" val="990053753"/>
                    </a:ext>
                  </a:extLst>
                </a:gridCol>
                <a:gridCol w="1237703">
                  <a:extLst>
                    <a:ext uri="{9D8B030D-6E8A-4147-A177-3AD203B41FA5}">
                      <a16:colId xmlns:a16="http://schemas.microsoft.com/office/drawing/2014/main" val="3881652349"/>
                    </a:ext>
                  </a:extLst>
                </a:gridCol>
                <a:gridCol w="940071">
                  <a:extLst>
                    <a:ext uri="{9D8B030D-6E8A-4147-A177-3AD203B41FA5}">
                      <a16:colId xmlns:a16="http://schemas.microsoft.com/office/drawing/2014/main" val="1393191581"/>
                    </a:ext>
                  </a:extLst>
                </a:gridCol>
                <a:gridCol w="924521">
                  <a:extLst>
                    <a:ext uri="{9D8B030D-6E8A-4147-A177-3AD203B41FA5}">
                      <a16:colId xmlns:a16="http://schemas.microsoft.com/office/drawing/2014/main" val="3016425906"/>
                    </a:ext>
                  </a:extLst>
                </a:gridCol>
                <a:gridCol w="996593">
                  <a:extLst>
                    <a:ext uri="{9D8B030D-6E8A-4147-A177-3AD203B41FA5}">
                      <a16:colId xmlns:a16="http://schemas.microsoft.com/office/drawing/2014/main" val="296844440"/>
                    </a:ext>
                  </a:extLst>
                </a:gridCol>
              </a:tblGrid>
              <a:tr h="104187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Total No of Active Clusters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Cluster count with MTTR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&lt;8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hrs 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for Oct’21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% of fault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closed in FMS with ROOC+ROMD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Count of Clusters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with % of ROOC+ROMD 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for Oct’21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9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Sep-21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Oct-21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04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&lt; 10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10-20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&gt; 20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725023"/>
                  </a:ext>
                </a:extLst>
              </a:tr>
              <a:tr h="6121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Circle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7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BA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6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6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6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52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634" y="228600"/>
            <a:ext cx="7765366" cy="1143000"/>
          </a:xfrm>
        </p:spPr>
        <p:txBody>
          <a:bodyPr>
            <a:noAutofit/>
          </a:bodyPr>
          <a:lstStyle/>
          <a:p>
            <a:pPr lvl="0"/>
            <a: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A-8(c). </a:t>
            </a:r>
            <a:r>
              <a:rPr lang="en-US" sz="2500" dirty="0">
                <a:solidFill>
                  <a:schemeClr val="bg1"/>
                </a:solidFill>
              </a:rPr>
              <a:t>Landline: Repeat fault &amp; &lt;24 Hr Clearance for Sep-21 &amp; Oct-21 (Cluster Count wise)</a:t>
            </a:r>
            <a:br>
              <a:rPr lang="en-US" sz="2500" dirty="0">
                <a:solidFill>
                  <a:schemeClr val="bg1"/>
                </a:solidFill>
              </a:rPr>
            </a:br>
            <a:b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endParaRPr lang="en-US" sz="2500" b="1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Google Shape;56;p8">
            <a:extLst>
              <a:ext uri="{FF2B5EF4-FFF2-40B4-BE49-F238E27FC236}">
                <a16:creationId xmlns:a16="http://schemas.microsoft.com/office/drawing/2014/main" id="{85BF7E53-09A8-4758-859C-CDA54F6B7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054226"/>
              </p:ext>
            </p:extLst>
          </p:nvPr>
        </p:nvGraphicFramePr>
        <p:xfrm>
          <a:off x="604914" y="1871662"/>
          <a:ext cx="8201462" cy="4212128"/>
        </p:xfrm>
        <a:graphic>
          <a:graphicData uri="http://schemas.openxmlformats.org/drawingml/2006/table">
            <a:tbl>
              <a:tblPr/>
              <a:tblGrid>
                <a:gridCol w="793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18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013">
                  <a:extLst>
                    <a:ext uri="{9D8B030D-6E8A-4147-A177-3AD203B41FA5}">
                      <a16:colId xmlns:a16="http://schemas.microsoft.com/office/drawing/2014/main" val="990053753"/>
                    </a:ext>
                  </a:extLst>
                </a:gridCol>
                <a:gridCol w="1237703">
                  <a:extLst>
                    <a:ext uri="{9D8B030D-6E8A-4147-A177-3AD203B41FA5}">
                      <a16:colId xmlns:a16="http://schemas.microsoft.com/office/drawing/2014/main" val="3881652349"/>
                    </a:ext>
                  </a:extLst>
                </a:gridCol>
                <a:gridCol w="940071">
                  <a:extLst>
                    <a:ext uri="{9D8B030D-6E8A-4147-A177-3AD203B41FA5}">
                      <a16:colId xmlns:a16="http://schemas.microsoft.com/office/drawing/2014/main" val="1393191581"/>
                    </a:ext>
                  </a:extLst>
                </a:gridCol>
                <a:gridCol w="924521">
                  <a:extLst>
                    <a:ext uri="{9D8B030D-6E8A-4147-A177-3AD203B41FA5}">
                      <a16:colId xmlns:a16="http://schemas.microsoft.com/office/drawing/2014/main" val="3016425906"/>
                    </a:ext>
                  </a:extLst>
                </a:gridCol>
                <a:gridCol w="996593">
                  <a:extLst>
                    <a:ext uri="{9D8B030D-6E8A-4147-A177-3AD203B41FA5}">
                      <a16:colId xmlns:a16="http://schemas.microsoft.com/office/drawing/2014/main" val="296844440"/>
                    </a:ext>
                  </a:extLst>
                </a:gridCol>
              </a:tblGrid>
              <a:tr h="67394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Total No of Active Clusters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Cluster count with &lt;24Hr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Clearance more than 80% for Oct’21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Repeat fault percentage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Count of Clusters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with Repeat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fault percentage 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for Oct’21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Sep-21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Oct-21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35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&lt; 10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10-20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&gt; 20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725023"/>
                  </a:ext>
                </a:extLst>
              </a:tr>
              <a:tr h="5413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Circle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39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BA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2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2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2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906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634" y="228600"/>
            <a:ext cx="7765366" cy="1143000"/>
          </a:xfrm>
        </p:spPr>
        <p:txBody>
          <a:bodyPr>
            <a:noAutofit/>
          </a:bodyPr>
          <a:lstStyle/>
          <a:p>
            <a:pPr lvl="0"/>
            <a: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A-8(d). </a:t>
            </a:r>
            <a:r>
              <a:rPr lang="en-US" sz="2500" dirty="0">
                <a:solidFill>
                  <a:schemeClr val="bg1"/>
                </a:solidFill>
              </a:rPr>
              <a:t>Landline: Fault closure &amp; MTTR for 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en-US" sz="2500" dirty="0">
                <a:solidFill>
                  <a:schemeClr val="bg1"/>
                </a:solidFill>
              </a:rPr>
              <a:t>Sep-21 &amp; Oct-21 (Cluster Count wise)</a:t>
            </a:r>
            <a:br>
              <a:rPr lang="en-US" sz="2500" dirty="0">
                <a:solidFill>
                  <a:schemeClr val="bg1"/>
                </a:solidFill>
              </a:rPr>
            </a:br>
            <a:b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endParaRPr lang="en-US" sz="2500" b="1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Google Shape;56;p8">
            <a:extLst>
              <a:ext uri="{FF2B5EF4-FFF2-40B4-BE49-F238E27FC236}">
                <a16:creationId xmlns:a16="http://schemas.microsoft.com/office/drawing/2014/main" id="{85BF7E53-09A8-4758-859C-CDA54F6B7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575036"/>
              </p:ext>
            </p:extLst>
          </p:nvPr>
        </p:nvGraphicFramePr>
        <p:xfrm>
          <a:off x="604914" y="1871003"/>
          <a:ext cx="8201462" cy="3961556"/>
        </p:xfrm>
        <a:graphic>
          <a:graphicData uri="http://schemas.openxmlformats.org/drawingml/2006/table">
            <a:tbl>
              <a:tblPr/>
              <a:tblGrid>
                <a:gridCol w="793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12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798">
                  <a:extLst>
                    <a:ext uri="{9D8B030D-6E8A-4147-A177-3AD203B41FA5}">
                      <a16:colId xmlns:a16="http://schemas.microsoft.com/office/drawing/2014/main" val="990053753"/>
                    </a:ext>
                  </a:extLst>
                </a:gridCol>
                <a:gridCol w="1237703">
                  <a:extLst>
                    <a:ext uri="{9D8B030D-6E8A-4147-A177-3AD203B41FA5}">
                      <a16:colId xmlns:a16="http://schemas.microsoft.com/office/drawing/2014/main" val="3881652349"/>
                    </a:ext>
                  </a:extLst>
                </a:gridCol>
                <a:gridCol w="940071">
                  <a:extLst>
                    <a:ext uri="{9D8B030D-6E8A-4147-A177-3AD203B41FA5}">
                      <a16:colId xmlns:a16="http://schemas.microsoft.com/office/drawing/2014/main" val="1393191581"/>
                    </a:ext>
                  </a:extLst>
                </a:gridCol>
                <a:gridCol w="924521">
                  <a:extLst>
                    <a:ext uri="{9D8B030D-6E8A-4147-A177-3AD203B41FA5}">
                      <a16:colId xmlns:a16="http://schemas.microsoft.com/office/drawing/2014/main" val="3016425906"/>
                    </a:ext>
                  </a:extLst>
                </a:gridCol>
                <a:gridCol w="996593">
                  <a:extLst>
                    <a:ext uri="{9D8B030D-6E8A-4147-A177-3AD203B41FA5}">
                      <a16:colId xmlns:a16="http://schemas.microsoft.com/office/drawing/2014/main" val="296844440"/>
                    </a:ext>
                  </a:extLst>
                </a:gridCol>
              </a:tblGrid>
              <a:tr h="93088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Total No of Active Clusters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Cluster count with MTTR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&lt;8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hrs 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for Oct’21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% of fault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closed in FMS with ROOC+ROMD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Count of Clusters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with % of ROOC+ROMD 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for Oct’21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2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Sep-21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Oct-21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47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&lt; 10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10-20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&gt; 20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725023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Circle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BA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6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6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6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60" marR="4460" marT="44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549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Google Shape;55;p8"/>
          <p:cNvSpPr txBox="1">
            <a:spLocks noGrp="1"/>
          </p:cNvSpPr>
          <p:nvPr>
            <p:ph type="title"/>
          </p:nvPr>
        </p:nvSpPr>
        <p:spPr>
          <a:xfrm>
            <a:off x="1539433" y="254643"/>
            <a:ext cx="7604567" cy="32997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A-9(a). </a:t>
            </a:r>
            <a:r>
              <a:rPr lang="en-US" sz="2800" dirty="0">
                <a:solidFill>
                  <a:schemeClr val="bg1"/>
                </a:solidFill>
              </a:rPr>
              <a:t>One Network Portal Implementation in BA for Oct-2021</a:t>
            </a:r>
            <a:br>
              <a:rPr lang="en-US" sz="2800" dirty="0"/>
            </a:br>
            <a:br>
              <a:rPr lang="en-US" sz="3200" dirty="0">
                <a:solidFill>
                  <a:schemeClr val="bg1"/>
                </a:solidFill>
                <a:latin typeface="Arial Black" pitchFamily="34" charset="0"/>
              </a:rPr>
            </a:br>
            <a:endParaRPr lang="en-US" altLang="en-US" sz="3200" dirty="0">
              <a:solidFill>
                <a:schemeClr val="bg1"/>
              </a:solidFill>
              <a:latin typeface="Arial Black" pitchFamily="34" charset="0"/>
              <a:cs typeface="Arial" pitchFamily="34" charset="0"/>
              <a:sym typeface="Arial Black" pitchFamily="34" charset="0"/>
            </a:endParaRPr>
          </a:p>
        </p:txBody>
      </p:sp>
      <p:sp>
        <p:nvSpPr>
          <p:cNvPr id="27651" name="Google Shape;56;p8"/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pitchFamily="34" charset="0"/>
              <a:buNone/>
            </a:pPr>
            <a:endParaRPr lang="en-US" altLang="en-US" sz="180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9901" y="2908151"/>
            <a:ext cx="8064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/>
            <a:endParaRPr lang="en-US" sz="2400" b="1" dirty="0">
              <a:solidFill>
                <a:srgbClr val="002060"/>
              </a:solidFill>
              <a:ea typeface="Times New Roman" pitchFamily="18" charset="0"/>
            </a:endParaRPr>
          </a:p>
          <a:p>
            <a:pPr marL="517525" marR="0" lvl="2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  <a:tab pos="8859838" algn="l"/>
              </a:tabLst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191402-4865-4965-91DF-8FCF30216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788237"/>
              </p:ext>
            </p:extLst>
          </p:nvPr>
        </p:nvGraphicFramePr>
        <p:xfrm>
          <a:off x="238177" y="1914557"/>
          <a:ext cx="8562923" cy="3303205"/>
        </p:xfrm>
        <a:graphic>
          <a:graphicData uri="http://schemas.openxmlformats.org/drawingml/2006/table">
            <a:tbl>
              <a:tblPr/>
              <a:tblGrid>
                <a:gridCol w="1147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6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7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3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5456"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OLTE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 of OLTE with SNMP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reachability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 of OLTE for which Escalation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Matrix Implemented 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 of OLTE for which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backhual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utilization&gt;70%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33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Circle</a:t>
                      </a:r>
                    </a:p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93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BA</a:t>
                      </a:r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7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92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Google Shape;55;p8"/>
          <p:cNvSpPr txBox="1">
            <a:spLocks noGrp="1"/>
          </p:cNvSpPr>
          <p:nvPr>
            <p:ph type="title"/>
          </p:nvPr>
        </p:nvSpPr>
        <p:spPr>
          <a:xfrm>
            <a:off x="1539433" y="254643"/>
            <a:ext cx="7604567" cy="32997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A-9(b). </a:t>
            </a:r>
            <a:r>
              <a:rPr lang="en-US" sz="2800" dirty="0">
                <a:solidFill>
                  <a:schemeClr val="bg1"/>
                </a:solidFill>
              </a:rPr>
              <a:t>One Network Portal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Network Uptime (%) for Oct’2021</a:t>
            </a:r>
            <a:br>
              <a:rPr lang="en-US" sz="2800" dirty="0"/>
            </a:br>
            <a:br>
              <a:rPr lang="en-US" sz="3200" dirty="0">
                <a:solidFill>
                  <a:schemeClr val="bg1"/>
                </a:solidFill>
                <a:latin typeface="Arial Black" pitchFamily="34" charset="0"/>
              </a:rPr>
            </a:br>
            <a:endParaRPr lang="en-US" altLang="en-US" sz="3200" dirty="0">
              <a:solidFill>
                <a:schemeClr val="bg1"/>
              </a:solidFill>
              <a:latin typeface="Arial Black" pitchFamily="34" charset="0"/>
              <a:cs typeface="Arial" pitchFamily="34" charset="0"/>
              <a:sym typeface="Arial Black" pitchFamily="34" charset="0"/>
            </a:endParaRPr>
          </a:p>
        </p:txBody>
      </p:sp>
      <p:sp>
        <p:nvSpPr>
          <p:cNvPr id="27651" name="Google Shape;56;p8"/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pitchFamily="34" charset="0"/>
              <a:buNone/>
            </a:pPr>
            <a:endParaRPr lang="en-US" altLang="en-US" sz="180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9901" y="2908151"/>
            <a:ext cx="8064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/>
            <a:endParaRPr lang="en-US" sz="2400" b="1" dirty="0">
              <a:solidFill>
                <a:srgbClr val="002060"/>
              </a:solidFill>
              <a:ea typeface="Times New Roman" pitchFamily="18" charset="0"/>
            </a:endParaRPr>
          </a:p>
          <a:p>
            <a:pPr marL="517525" marR="0" lvl="2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  <a:tab pos="8859838" algn="l"/>
              </a:tabLst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191402-4865-4965-91DF-8FCF30216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788237"/>
              </p:ext>
            </p:extLst>
          </p:nvPr>
        </p:nvGraphicFramePr>
        <p:xfrm>
          <a:off x="238177" y="1914558"/>
          <a:ext cx="8562924" cy="4337386"/>
        </p:xfrm>
        <a:graphic>
          <a:graphicData uri="http://schemas.openxmlformats.org/drawingml/2006/table">
            <a:tbl>
              <a:tblPr/>
              <a:tblGrid>
                <a:gridCol w="654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5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9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30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27738"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OLTE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Uptime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(in %) 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DSLAM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Uptime 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(in %)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NGN exchange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Uptime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(in %) 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CDoT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exge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Uptime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(in %)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Circle</a:t>
                      </a:r>
                    </a:p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6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BA</a:t>
                      </a:r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91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919"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8919"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92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45E5AE05-DDF8-4FB1-AD48-387E8AB537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940" y="398967"/>
            <a:ext cx="6299200" cy="769441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500" b="1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  <a:sym typeface="Arial Black" panose="020B0A04020102020204" pitchFamily="34" charset="0"/>
              </a:rPr>
              <a:t>A-10. Status of C-PAN mapping as on 31</a:t>
            </a:r>
            <a:r>
              <a:rPr lang="en-US" altLang="en-US" sz="2500" b="1" baseline="30000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  <a:sym typeface="Arial Black" panose="020B0A04020102020204" pitchFamily="34" charset="0"/>
              </a:rPr>
              <a:t>st</a:t>
            </a:r>
            <a:r>
              <a:rPr lang="en-US" altLang="en-US" sz="2500" b="1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  <a:sym typeface="Arial Black" panose="020B0A04020102020204" pitchFamily="34" charset="0"/>
              </a:rPr>
              <a:t> Oct-2021</a:t>
            </a:r>
            <a:endParaRPr lang="en-US" altLang="en-US" sz="2500" b="1" dirty="0">
              <a:latin typeface="Arial Black" pitchFamily="34" charset="0"/>
              <a:cs typeface="Arial" panose="020B0604020202020204" pitchFamily="34" charset="0"/>
              <a:sym typeface="Arial Black" panose="020B0A04020102020204" pitchFamily="34" charset="0"/>
            </a:endParaRPr>
          </a:p>
        </p:txBody>
      </p:sp>
      <p:sp>
        <p:nvSpPr>
          <p:cNvPr id="6" name="Google Shape;56;p8">
            <a:extLst>
              <a:ext uri="{FF2B5EF4-FFF2-40B4-BE49-F238E27FC236}">
                <a16:creationId xmlns:a16="http://schemas.microsoft.com/office/drawing/2014/main" id="{229F62DA-626E-4678-9C78-E7CE515C9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711823"/>
              </p:ext>
            </p:extLst>
          </p:nvPr>
        </p:nvGraphicFramePr>
        <p:xfrm>
          <a:off x="129026" y="1637421"/>
          <a:ext cx="9020584" cy="4316375"/>
        </p:xfrm>
        <a:graphic>
          <a:graphicData uri="http://schemas.openxmlformats.org/drawingml/2006/table">
            <a:tbl>
              <a:tblPr/>
              <a:tblGrid>
                <a:gridCol w="1214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3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91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9031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Count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of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Total CPAN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Number of CPAN Mapped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%Mapped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Count of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CPAN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at Exchange sites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Count of CPAN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at BTS sites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CIRCLE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Arial" pitchFamily="34" charset="0"/>
                        <a:sym typeface="맑은 고딕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646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Arial" pitchFamily="34" charset="0"/>
                        <a:sym typeface="맑은 고딕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646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Arial" pitchFamily="34" charset="0"/>
                        <a:sym typeface="맑은 고딕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646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Arial" pitchFamily="34" charset="0"/>
                        <a:sym typeface="맑은 고딕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646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Arial" pitchFamily="34" charset="0"/>
                        <a:sym typeface="맑은 고딕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402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Arial" pitchFamily="34" charset="0"/>
                        <a:sym typeface="맑은 고딕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646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Arial" pitchFamily="34" charset="0"/>
                        <a:sym typeface="맑은 고딕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646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8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Arial" pitchFamily="34" charset="0"/>
                        <a:sym typeface="맑은 고딕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41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Google Shape;55;p8"/>
          <p:cNvSpPr txBox="1">
            <a:spLocks noGrp="1"/>
          </p:cNvSpPr>
          <p:nvPr>
            <p:ph type="title"/>
          </p:nvPr>
        </p:nvSpPr>
        <p:spPr>
          <a:xfrm>
            <a:off x="1539433" y="254643"/>
            <a:ext cx="7604567" cy="329973"/>
          </a:xfrm>
        </p:spPr>
        <p:txBody>
          <a:bodyPr>
            <a:noAutofit/>
          </a:bodyPr>
          <a:lstStyle/>
          <a:p>
            <a:pPr lvl="0"/>
            <a:r>
              <a:rPr lang="en-US" sz="2800" b="1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A-11. </a:t>
            </a:r>
            <a:r>
              <a:rPr lang="en-US" sz="2500" dirty="0">
                <a:solidFill>
                  <a:schemeClr val="bg1"/>
                </a:solidFill>
                <a:latin typeface="Arial Black" pitchFamily="34" charset="0"/>
              </a:rPr>
              <a:t>PDO Rollout</a:t>
            </a:r>
            <a:br>
              <a:rPr lang="en-US" sz="2500" dirty="0">
                <a:solidFill>
                  <a:schemeClr val="bg1"/>
                </a:solidFill>
                <a:latin typeface="Arial Black" pitchFamily="34" charset="0"/>
              </a:rPr>
            </a:br>
            <a:br>
              <a:rPr lang="en-US" sz="2800" dirty="0"/>
            </a:br>
            <a:br>
              <a:rPr lang="en-US" sz="3200" dirty="0">
                <a:solidFill>
                  <a:schemeClr val="bg1"/>
                </a:solidFill>
                <a:latin typeface="Arial Black" pitchFamily="34" charset="0"/>
              </a:rPr>
            </a:br>
            <a:endParaRPr lang="en-US" altLang="en-US" sz="3200" dirty="0">
              <a:solidFill>
                <a:schemeClr val="bg1"/>
              </a:solidFill>
              <a:latin typeface="Arial Black" pitchFamily="34" charset="0"/>
              <a:cs typeface="Arial" pitchFamily="34" charset="0"/>
              <a:sym typeface="Arial Black" pitchFamily="34" charset="0"/>
            </a:endParaRPr>
          </a:p>
        </p:txBody>
      </p:sp>
      <p:sp>
        <p:nvSpPr>
          <p:cNvPr id="27651" name="Google Shape;56;p8"/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pitchFamily="34" charset="0"/>
              <a:buNone/>
            </a:pPr>
            <a:endParaRPr lang="en-US" altLang="en-US" sz="180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9901" y="2908151"/>
            <a:ext cx="8064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/>
            <a:endParaRPr lang="en-US" sz="2400" b="1" dirty="0">
              <a:solidFill>
                <a:srgbClr val="002060"/>
              </a:solidFill>
              <a:ea typeface="Times New Roman" pitchFamily="18" charset="0"/>
            </a:endParaRPr>
          </a:p>
          <a:p>
            <a:pPr marL="517525" marR="0" lvl="2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  <a:tab pos="8859838" algn="l"/>
              </a:tabLst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191402-4865-4965-91DF-8FCF30216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500537"/>
              </p:ext>
            </p:extLst>
          </p:nvPr>
        </p:nvGraphicFramePr>
        <p:xfrm>
          <a:off x="238177" y="1914557"/>
          <a:ext cx="8177160" cy="3909539"/>
        </p:xfrm>
        <a:graphic>
          <a:graphicData uri="http://schemas.openxmlformats.org/drawingml/2006/table">
            <a:tbl>
              <a:tblPr/>
              <a:tblGrid>
                <a:gridCol w="115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187">
                  <a:extLst>
                    <a:ext uri="{9D8B030D-6E8A-4147-A177-3AD203B41FA5}">
                      <a16:colId xmlns:a16="http://schemas.microsoft.com/office/drawing/2014/main" val="3358337226"/>
                    </a:ext>
                  </a:extLst>
                </a:gridCol>
                <a:gridCol w="946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8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73154"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 of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FTTH partner in Rural area as on 31</a:t>
                      </a:r>
                      <a:r>
                        <a:rPr lang="en-US" sz="1800" b="1" i="0" u="none" strike="noStrike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st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Oct’21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 of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Airfibre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partner in Rural area on 31</a:t>
                      </a:r>
                      <a:r>
                        <a:rPr lang="en-US" sz="1800" b="1" i="0" u="none" strike="noStrike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st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Oct’21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of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Villages with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PDO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334"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Total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Enrolled as PDO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Total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Enrolled as PDO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Integrated in Oct’ 21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Planned in Nov’21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33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Circle</a:t>
                      </a:r>
                    </a:p>
                    <a:p>
                      <a:pPr algn="ctr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93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BA</a:t>
                      </a:r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373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55194"/>
              </p:ext>
            </p:extLst>
          </p:nvPr>
        </p:nvGraphicFramePr>
        <p:xfrm>
          <a:off x="287080" y="1424762"/>
          <a:ext cx="8484779" cy="4458821"/>
        </p:xfrm>
        <a:graphic>
          <a:graphicData uri="http://schemas.openxmlformats.org/drawingml/2006/table">
            <a:tbl>
              <a:tblPr/>
              <a:tblGrid>
                <a:gridCol w="1540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96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01480"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 of paid OBD Campaign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( completed call count ) completed in Oct’2021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 of paid OBD Campaign targeted in Nov’2021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212"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 Circle 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 10( 5,23,000)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 10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289"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 BA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 2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800" b="1" i="0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 2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2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1613"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98958" y="275678"/>
            <a:ext cx="76640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ctr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en-US" sz="2800" b="1" dirty="0">
                <a:solidFill>
                  <a:schemeClr val="bg1"/>
                </a:solidFill>
                <a:latin typeface="Arial Black" pitchFamily="34" charset="0"/>
              </a:rPr>
              <a:t> A-12. IVRS based OBD campaign (Franchisee)</a:t>
            </a:r>
          </a:p>
        </p:txBody>
      </p:sp>
      <p:sp>
        <p:nvSpPr>
          <p:cNvPr id="4" name="Google Shape;56;p8">
            <a:extLst>
              <a:ext uri="{FF2B5EF4-FFF2-40B4-BE49-F238E27FC236}">
                <a16:creationId xmlns:a16="http://schemas.microsoft.com/office/drawing/2014/main" id="{4112A340-0569-4FC9-93C7-3BED6704F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pitchFamily="34" charset="0"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046" y="224852"/>
            <a:ext cx="7689954" cy="854439"/>
          </a:xfrm>
        </p:spPr>
        <p:txBody>
          <a:bodyPr>
            <a:noAutofit/>
          </a:bodyPr>
          <a:lstStyle/>
          <a:p>
            <a:pPr lvl="0"/>
            <a:r>
              <a:rPr lang="en-US" sz="2800" b="1" i="0" u="none" strike="noStrike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A-13. Status of 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SIP Trunk</a:t>
            </a:r>
            <a:br>
              <a:rPr lang="en-US" sz="280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 [Q1, Q2 Achievements &amp; Q3(Targets)]</a:t>
            </a:r>
            <a:br>
              <a:rPr lang="en-US" sz="280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20D89113-0541-4CF6-9DD8-74D7DE50B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031220"/>
              </p:ext>
            </p:extLst>
          </p:nvPr>
        </p:nvGraphicFramePr>
        <p:xfrm>
          <a:off x="299802" y="1621852"/>
          <a:ext cx="8664314" cy="4377027"/>
        </p:xfrm>
        <a:graphic>
          <a:graphicData uri="http://schemas.openxmlformats.org/drawingml/2006/table">
            <a:tbl>
              <a:tblPr/>
              <a:tblGrid>
                <a:gridCol w="62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3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4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0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98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92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92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4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8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2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32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4580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No. of working PRI  lines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No. of working ILL 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No. of working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SIP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SIP partners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1" i="0" u="none" strike="noStrike" baseline="0" dirty="0" err="1">
                          <a:solidFill>
                            <a:srgbClr val="000000"/>
                          </a:solidFill>
                          <a:latin typeface="+mn-lt"/>
                        </a:rPr>
                        <a:t>Onboarded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New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Conversion</a:t>
                      </a:r>
                      <a:endParaRPr lang="en-US" sz="1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Q-1 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Q-2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Q-3 (Target)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Q-3 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Ach.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Upto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31</a:t>
                      </a:r>
                      <a:r>
                        <a:rPr lang="en-US" sz="1400" b="1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st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Oct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Q-1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Q-2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Q-3 (Target)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Q-3 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Ach.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Upto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31</a:t>
                      </a:r>
                      <a:r>
                        <a:rPr lang="en-US" sz="1400" b="1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st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Oct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5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on 31-10-2021</a:t>
                      </a:r>
                      <a:endParaRPr lang="en-IN" sz="1400" dirty="0">
                        <a:latin typeface="+mn-lt"/>
                      </a:endParaRPr>
                    </a:p>
                  </a:txBody>
                  <a:tcPr marL="6662" marR="6662" marT="6662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02977"/>
                  </a:ext>
                </a:extLst>
              </a:tr>
              <a:tr h="5106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Circle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8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8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8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8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8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662" marR="6662" marT="6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57375" y="6215063"/>
            <a:ext cx="4857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Minimum Three partners as per Corporate Orders </a:t>
            </a:r>
          </a:p>
        </p:txBody>
      </p:sp>
    </p:spTree>
    <p:extLst>
      <p:ext uri="{BB962C8B-B14F-4D97-AF65-F5344CB8AC3E}">
        <p14:creationId xmlns:p14="http://schemas.microsoft.com/office/powerpoint/2010/main" val="87091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106" y="364701"/>
            <a:ext cx="7758112" cy="71839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 Black" pitchFamily="34" charset="0"/>
              </a:rPr>
              <a:t>A-1</a:t>
            </a:r>
            <a:r>
              <a:rPr lang="en-US" sz="2800" b="1" i="0" u="none" strike="noStrike" dirty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en-US" sz="2800" b="1" i="0" u="none" strike="noStrike" dirty="0">
                <a:solidFill>
                  <a:schemeClr val="bg1"/>
                </a:solidFill>
                <a:latin typeface="+mn-lt"/>
              </a:rPr>
              <a:t>SDCA wise OLTE distribution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7F252462-D59D-4E4B-BF9F-CA95D73AD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960199"/>
              </p:ext>
            </p:extLst>
          </p:nvPr>
        </p:nvGraphicFramePr>
        <p:xfrm>
          <a:off x="379824" y="1448974"/>
          <a:ext cx="8339307" cy="3679580"/>
        </p:xfrm>
        <a:graphic>
          <a:graphicData uri="http://schemas.openxmlformats.org/drawingml/2006/table">
            <a:tbl>
              <a:tblPr/>
              <a:tblGrid>
                <a:gridCol w="691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952511914"/>
                    </a:ext>
                  </a:extLst>
                </a:gridCol>
                <a:gridCol w="814387">
                  <a:extLst>
                    <a:ext uri="{9D8B030D-6E8A-4147-A177-3AD203B41FA5}">
                      <a16:colId xmlns:a16="http://schemas.microsoft.com/office/drawing/2014/main" val="3310648436"/>
                    </a:ext>
                  </a:extLst>
                </a:gridCol>
                <a:gridCol w="1069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644">
                  <a:extLst>
                    <a:ext uri="{9D8B030D-6E8A-4147-A177-3AD203B41FA5}">
                      <a16:colId xmlns:a16="http://schemas.microsoft.com/office/drawing/2014/main" val="3391154231"/>
                    </a:ext>
                  </a:extLst>
                </a:gridCol>
                <a:gridCol w="758605">
                  <a:extLst>
                    <a:ext uri="{9D8B030D-6E8A-4147-A177-3AD203B41FA5}">
                      <a16:colId xmlns:a16="http://schemas.microsoft.com/office/drawing/2014/main" val="3807378144"/>
                    </a:ext>
                  </a:extLst>
                </a:gridCol>
                <a:gridCol w="879573">
                  <a:extLst>
                    <a:ext uri="{9D8B030D-6E8A-4147-A177-3AD203B41FA5}">
                      <a16:colId xmlns:a16="http://schemas.microsoft.com/office/drawing/2014/main" val="3271509318"/>
                    </a:ext>
                  </a:extLst>
                </a:gridCol>
                <a:gridCol w="8795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95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95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9056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No. of SDCAs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No. of OLTEs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 of Pillars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of SDCA with OLT count-30</a:t>
                      </a:r>
                      <a:r>
                        <a:rPr lang="en-US" sz="1800" b="1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Sept’2021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of SDCA with OLT count-31</a:t>
                      </a:r>
                      <a:r>
                        <a:rPr lang="en-US" sz="1800" b="1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Oct’2021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1-3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&gt;3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1-3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&gt;3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567469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153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Google Shape;55;p8"/>
          <p:cNvSpPr txBox="1">
            <a:spLocks noGrp="1"/>
          </p:cNvSpPr>
          <p:nvPr>
            <p:ph type="title"/>
          </p:nvPr>
        </p:nvSpPr>
        <p:spPr>
          <a:xfrm>
            <a:off x="1539433" y="254643"/>
            <a:ext cx="7604567" cy="329973"/>
          </a:xfrm>
        </p:spPr>
        <p:txBody>
          <a:bodyPr>
            <a:noAutofit/>
          </a:bodyPr>
          <a:lstStyle/>
          <a:p>
            <a:pPr lvl="0"/>
            <a:r>
              <a:rPr lang="en-US" sz="2800" b="1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A-14. Status of AEK (</a:t>
            </a:r>
            <a:r>
              <a:rPr lang="en-US" sz="2800" b="1" dirty="0" err="1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Aadhar</a:t>
            </a:r>
            <a:r>
              <a:rPr lang="en-US" sz="2800" b="1" dirty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 Enrollment Kit) in CSC</a:t>
            </a:r>
            <a:br>
              <a:rPr lang="en-US" sz="3200" dirty="0">
                <a:solidFill>
                  <a:schemeClr val="bg1"/>
                </a:solidFill>
                <a:latin typeface="Arial Black" pitchFamily="34" charset="0"/>
              </a:rPr>
            </a:br>
            <a:endParaRPr lang="en-US" altLang="en-US" sz="3200" dirty="0">
              <a:solidFill>
                <a:schemeClr val="bg1"/>
              </a:solidFill>
              <a:latin typeface="Arial Black" pitchFamily="34" charset="0"/>
              <a:cs typeface="Arial" pitchFamily="34" charset="0"/>
              <a:sym typeface="Arial Black" pitchFamily="34" charset="0"/>
            </a:endParaRPr>
          </a:p>
        </p:txBody>
      </p:sp>
      <p:sp>
        <p:nvSpPr>
          <p:cNvPr id="27651" name="Google Shape;56;p8"/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pitchFamily="34" charset="0"/>
              <a:buNone/>
            </a:pPr>
            <a:endParaRPr lang="en-US" altLang="en-US" sz="180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9901" y="2908151"/>
            <a:ext cx="8064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/>
            <a:endParaRPr lang="en-US" sz="2400" b="1" dirty="0">
              <a:solidFill>
                <a:srgbClr val="002060"/>
              </a:solidFill>
              <a:ea typeface="Times New Roman" pitchFamily="18" charset="0"/>
            </a:endParaRPr>
          </a:p>
          <a:p>
            <a:pPr marL="517525" marR="0" lvl="2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  <a:tab pos="8859838" algn="l"/>
              </a:tabLst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191402-4865-4965-91DF-8FCF30216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572522"/>
              </p:ext>
            </p:extLst>
          </p:nvPr>
        </p:nvGraphicFramePr>
        <p:xfrm>
          <a:off x="238179" y="1914558"/>
          <a:ext cx="8191447" cy="4125102"/>
        </p:xfrm>
        <a:graphic>
          <a:graphicData uri="http://schemas.openxmlformats.org/drawingml/2006/table">
            <a:tbl>
              <a:tblPr/>
              <a:tblGrid>
                <a:gridCol w="1388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3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5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4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9904">
                  <a:extLst>
                    <a:ext uri="{9D8B030D-6E8A-4147-A177-3AD203B41FA5}">
                      <a16:colId xmlns:a16="http://schemas.microsoft.com/office/drawing/2014/main" val="4088916964"/>
                    </a:ext>
                  </a:extLst>
                </a:gridCol>
              </a:tblGrid>
              <a:tr h="472855">
                <a:tc rowSpan="2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AEK Kits Available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Count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of </a:t>
                      </a:r>
                    </a:p>
                    <a:p>
                      <a:pPr algn="ctr" rtl="0" fontAlgn="ctr"/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AEK </a:t>
                      </a:r>
                      <a:r>
                        <a:rPr lang="en-US" sz="1800" b="1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Wkg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as on 31</a:t>
                      </a:r>
                      <a:r>
                        <a:rPr lang="en-US" sz="1800" b="1" i="0" u="none" strike="noStrike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st</a:t>
                      </a:r>
                      <a:r>
                        <a:rPr lang="en-US" sz="18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Oct’21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Count of AEK Transactions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0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Sept’21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Oct’21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956903"/>
                  </a:ext>
                </a:extLst>
              </a:tr>
              <a:tr h="5198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Circle</a:t>
                      </a:r>
                    </a:p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4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BA</a:t>
                      </a:r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3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309"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309"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34" marR="2934" marT="29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542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4849" y="46037"/>
            <a:ext cx="7429926" cy="1273715"/>
          </a:xfrm>
        </p:spPr>
        <p:txBody>
          <a:bodyPr>
            <a:normAutofit/>
          </a:bodyPr>
          <a:lstStyle/>
          <a:p>
            <a:r>
              <a:rPr lang="en-US" sz="3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A-15</a:t>
            </a:r>
            <a:r>
              <a:rPr lang="en-US" sz="3300" b="1" i="0" u="none" strike="noStrik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00" b="1" i="0" u="none" strike="noStrike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Oorja</a:t>
            </a:r>
            <a:r>
              <a:rPr lang="en-US" sz="3300" b="1" i="0" u="none" strike="noStrik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Phase-III</a:t>
            </a:r>
            <a:br>
              <a:rPr lang="en-US" sz="3300" b="1" i="0" u="none" strike="noStrike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kern="1200" dirty="0">
                <a:solidFill>
                  <a:schemeClr val="bg1"/>
                </a:solidFill>
                <a:latin typeface="Arial"/>
              </a:rPr>
              <a:t>Meter Reading fed in Oct-21</a:t>
            </a:r>
            <a:endParaRPr lang="en-US" sz="33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453348"/>
              </p:ext>
            </p:extLst>
          </p:nvPr>
        </p:nvGraphicFramePr>
        <p:xfrm>
          <a:off x="506435" y="1393610"/>
          <a:ext cx="7593856" cy="4101252"/>
        </p:xfrm>
        <a:graphic>
          <a:graphicData uri="http://schemas.openxmlformats.org/drawingml/2006/table">
            <a:tbl>
              <a:tblPr/>
              <a:tblGrid>
                <a:gridCol w="1523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9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8590"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451" marR="6451" marT="6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CANs</a:t>
                      </a:r>
                    </a:p>
                  </a:txBody>
                  <a:tcPr marL="6451" marR="6451" marT="6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Meter Reading fed in Oorja in Oct-21</a:t>
                      </a:r>
                    </a:p>
                  </a:txBody>
                  <a:tcPr marL="6451" marR="6451" marT="6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6451" marR="6451" marT="6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  <a:sym typeface="Calibri"/>
                        </a:rPr>
                        <a:t>BA</a:t>
                      </a: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4200" marR="4200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4200" marR="4200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4200" marR="4200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4200" marR="4200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4200" marR="4200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4200" marR="4200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DED3F85E-C606-4B04-91FC-11AE98867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981515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38" y="246880"/>
            <a:ext cx="8060562" cy="3693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A-16 (a) Status of Pending PG cases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on PGRMS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29338"/>
              </p:ext>
            </p:extLst>
          </p:nvPr>
        </p:nvGraphicFramePr>
        <p:xfrm>
          <a:off x="219917" y="1365811"/>
          <a:ext cx="8715740" cy="5294444"/>
        </p:xfrm>
        <a:graphic>
          <a:graphicData uri="http://schemas.openxmlformats.org/drawingml/2006/table">
            <a:tbl>
              <a:tblPr/>
              <a:tblGrid>
                <a:gridCol w="1536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9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4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97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Circle:</a:t>
                      </a:r>
                    </a:p>
                  </a:txBody>
                  <a:tcPr marL="6917" marR="6917" marT="6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Status as on current date</a:t>
                      </a:r>
                    </a:p>
                  </a:txBody>
                  <a:tcPr marL="6917" marR="6917" marT="69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8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Category of Complaint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PG Case related to:-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Complaints pending at beginning of Oct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Disposed during Oct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Cases Pending for &gt; 30 Days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Cases Pending for &gt; 45 Days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Date of Oldest PG Case Pending 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8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 marL="6917" marR="6917" marT="6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8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 Issues</a:t>
                      </a:r>
                    </a:p>
                  </a:txBody>
                  <a:tcPr marL="6917" marR="6917" marT="6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Personal Claims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776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776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Transfer/Posting Related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776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776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Others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4766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8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Payment Issues</a:t>
                      </a:r>
                    </a:p>
                  </a:txBody>
                  <a:tcPr marL="6917" marR="6917" marT="6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Customer Payment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4766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Vendor Payments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Others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6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Operational Issues (Fixed Line)</a:t>
                      </a:r>
                    </a:p>
                  </a:txBody>
                  <a:tcPr marL="6917" marR="6917" marT="6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Existing Customer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Mtce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Issue)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4766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New Provisioning Issue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76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Operational Issues (Mobile)</a:t>
                      </a:r>
                    </a:p>
                  </a:txBody>
                  <a:tcPr marL="6917" marR="6917" marT="6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Existing Customer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Mtce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Issue)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New Provisioning Issue</a:t>
                      </a:r>
                    </a:p>
                  </a:txBody>
                  <a:tcPr marL="6917" marR="6917" marT="69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3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Others (Not Covered in above Categories) Cases</a:t>
                      </a:r>
                    </a:p>
                  </a:txBody>
                  <a:tcPr marL="6917" marR="6917" marT="6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776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3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Consumer Affairs (CA) Category Cases</a:t>
                      </a:r>
                    </a:p>
                  </a:txBody>
                  <a:tcPr marL="6917" marR="6917" marT="6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6580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47664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23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TCCMS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(TRAI) Category Cases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917" marR="6917" marT="69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6840" marR="6840" marT="8307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6840" marR="6840" marT="9529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Google Shape;56;p8">
            <a:extLst>
              <a:ext uri="{FF2B5EF4-FFF2-40B4-BE49-F238E27FC236}">
                <a16:creationId xmlns:a16="http://schemas.microsoft.com/office/drawing/2014/main" id="{61F14A74-2FE2-48FC-8807-7B2646B5D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718467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646" y="160256"/>
            <a:ext cx="8604353" cy="861774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    A-16 (b) Status of Pending PG cases on CPGRAMS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899206"/>
              </p:ext>
            </p:extLst>
          </p:nvPr>
        </p:nvGraphicFramePr>
        <p:xfrm>
          <a:off x="1" y="1109272"/>
          <a:ext cx="9144000" cy="5560023"/>
        </p:xfrm>
        <a:graphic>
          <a:graphicData uri="http://schemas.openxmlformats.org/drawingml/2006/table">
            <a:tbl>
              <a:tblPr/>
              <a:tblGrid>
                <a:gridCol w="1587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5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11">
                  <a:extLst>
                    <a:ext uri="{9D8B030D-6E8A-4147-A177-3AD203B41FA5}">
                      <a16:colId xmlns:a16="http://schemas.microsoft.com/office/drawing/2014/main" val="3958822159"/>
                    </a:ext>
                  </a:extLst>
                </a:gridCol>
                <a:gridCol w="927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0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Circle: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as on current date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0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Category of Complaint</a:t>
                      </a: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PG Case is related:-</a:t>
                      </a: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Complaints pending at beginning of Oct</a:t>
                      </a: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Disposed during the Oct</a:t>
                      </a: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Cases Pending for &gt; 30 Days</a:t>
                      </a: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Cases Pending for &gt; 45 Days</a:t>
                      </a: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Date of Oldest Pending  Case </a:t>
                      </a: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1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00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 Issues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Personal Claims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Transfer Posting Related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Others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00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Payment Issues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Customer Payment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Vendor Payments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Others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Operational Issues (Fixed Line)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Existing Customer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Mtce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Issue)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New Provisioning Issue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Operational Issues (Mobile)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Existing Customer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Mtce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Issue)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New Provisioning Issue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8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Others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(Not Covered in any of above Categories)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08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DOPPW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(Dept of Pension &amp; Pensioners' Welfare)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0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Covid-19 Related Cases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64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DPG (Dept of Public Grievances) Cases</a:t>
                      </a:r>
                    </a:p>
                  </a:txBody>
                  <a:tcPr marL="8035" marR="8035" marT="80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35" marR="8035" marT="80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Google Shape;56;p8">
            <a:extLst>
              <a:ext uri="{FF2B5EF4-FFF2-40B4-BE49-F238E27FC236}">
                <a16:creationId xmlns:a16="http://schemas.microsoft.com/office/drawing/2014/main" id="{5BFFE0A7-ACA0-42CE-BD90-5E36CEF23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533878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142" y="139009"/>
            <a:ext cx="7315200" cy="73866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A-16 (c) Status of Pending Appeals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030104"/>
              </p:ext>
            </p:extLst>
          </p:nvPr>
        </p:nvGraphicFramePr>
        <p:xfrm>
          <a:off x="456112" y="1597547"/>
          <a:ext cx="8212007" cy="2205249"/>
        </p:xfrm>
        <a:graphic>
          <a:graphicData uri="http://schemas.openxmlformats.org/drawingml/2006/table">
            <a:tbl>
              <a:tblPr/>
              <a:tblGrid>
                <a:gridCol w="2362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8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5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81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Appeals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pending in CPGRAMS Portal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Circle: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Status for the month: Oct’21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42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Appeals pending in the beginning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of Oct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Received during the month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Disposed of during the month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Appeals Pending as on date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577">
                <a:tc gridSpan="2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Google Shape;56;p8">
            <a:extLst>
              <a:ext uri="{FF2B5EF4-FFF2-40B4-BE49-F238E27FC236}">
                <a16:creationId xmlns:a16="http://schemas.microsoft.com/office/drawing/2014/main" id="{C5251955-FA09-43D8-AED8-ED734F5EA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030104"/>
              </p:ext>
            </p:extLst>
          </p:nvPr>
        </p:nvGraphicFramePr>
        <p:xfrm>
          <a:off x="513262" y="4197872"/>
          <a:ext cx="8212007" cy="2205249"/>
        </p:xfrm>
        <a:graphic>
          <a:graphicData uri="http://schemas.openxmlformats.org/drawingml/2006/table">
            <a:tbl>
              <a:tblPr/>
              <a:tblGrid>
                <a:gridCol w="2362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8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5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81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Appeals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pending in IVRS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Circle: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Status for the month: Oct’21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42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Appeals pending in the beginning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of Oct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Received during the month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Disposed of during the month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Appeals Pending as on date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577">
                <a:tc gridSpan="2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427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142" y="139009"/>
            <a:ext cx="7315200" cy="73866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A-16 (d) Status of  MOC /MIS  Report submitted  in MIS Portal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867835"/>
              </p:ext>
            </p:extLst>
          </p:nvPr>
        </p:nvGraphicFramePr>
        <p:xfrm>
          <a:off x="370388" y="1921397"/>
          <a:ext cx="8599990" cy="3114418"/>
        </p:xfrm>
        <a:graphic>
          <a:graphicData uri="http://schemas.openxmlformats.org/drawingml/2006/table">
            <a:tbl>
              <a:tblPr/>
              <a:tblGrid>
                <a:gridCol w="289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4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Name of Circle: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Status for the Month: Oct’21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1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MIS Formats 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Forwarded/ Submitted on (Date)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No. of times Circle was Authorized for correction 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MOC 24 Point  Format 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4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MIS  Format (QP I Module)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4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MIS  Format (DP I Module)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4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MIS  Format (UP I Module)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Google Shape;56;p8">
            <a:extLst>
              <a:ext uri="{FF2B5EF4-FFF2-40B4-BE49-F238E27FC236}">
                <a16:creationId xmlns:a16="http://schemas.microsoft.com/office/drawing/2014/main" id="{C5251955-FA09-43D8-AED8-ED734F5EA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551235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469901"/>
            <a:ext cx="6743700" cy="430887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A-16 (e) CEW, AA-CAG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09906"/>
              </p:ext>
            </p:extLst>
          </p:nvPr>
        </p:nvGraphicFramePr>
        <p:xfrm>
          <a:off x="149225" y="1502518"/>
          <a:ext cx="8864146" cy="4566894"/>
        </p:xfrm>
        <a:graphic>
          <a:graphicData uri="http://schemas.openxmlformats.org/drawingml/2006/table">
            <a:tbl>
              <a:tblPr/>
              <a:tblGrid>
                <a:gridCol w="105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872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34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11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CIRCLES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CEW Schedule for </a:t>
                      </a:r>
                    </a:p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FY 2021-22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AA/CAG Details for Handling Appeals as per TCCPR 2012 regulation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 row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Qtr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Qtr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Qtr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Qtr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Planned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Planned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 </a:t>
                      </a:r>
                    </a:p>
                  </a:txBody>
                  <a:tcPr marL="9525" marR="9525" marT="9525" marB="0" anchor="ctr"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6285"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921"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921"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566"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481043" y="6211669"/>
            <a:ext cx="35831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AA : 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Appellate Authority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CAG: 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Consumer Advocacy Group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CEW: 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Consumer Education Workshop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C5251955-FA09-43D8-AED8-ED734F5EA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075407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469901"/>
            <a:ext cx="6743700" cy="677108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A-17: Amazing India</a:t>
            </a:r>
          </a:p>
        </p:txBody>
      </p:sp>
      <p:sp>
        <p:nvSpPr>
          <p:cNvPr id="3" name="Rectangle 2"/>
          <p:cNvSpPr/>
          <p:nvPr/>
        </p:nvSpPr>
        <p:spPr>
          <a:xfrm>
            <a:off x="657225" y="1663908"/>
            <a:ext cx="79724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/>
              <a:t>A short story (along with pictures of partner and end users) on </a:t>
            </a:r>
            <a:r>
              <a:rPr lang="en-US" sz="3600" dirty="0" err="1">
                <a:solidFill>
                  <a:srgbClr val="0802EC"/>
                </a:solidFill>
              </a:rPr>
              <a:t>AirFibre</a:t>
            </a:r>
            <a:r>
              <a:rPr lang="en-US" sz="3600" dirty="0">
                <a:solidFill>
                  <a:srgbClr val="0802EC"/>
                </a:solidFill>
              </a:rPr>
              <a:t>/FTTH</a:t>
            </a:r>
            <a:r>
              <a:rPr lang="en-US" sz="3600" dirty="0"/>
              <a:t> deployment in village explaining deployment details and Social impact on village </a:t>
            </a:r>
            <a:r>
              <a:rPr lang="en-US" sz="3600" dirty="0">
                <a:solidFill>
                  <a:srgbClr val="0802EC"/>
                </a:solidFill>
              </a:rPr>
              <a:t>(education, online shopping, Tele medicine etc 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901" y="-1174"/>
            <a:ext cx="8154099" cy="990600"/>
          </a:xfrm>
        </p:spPr>
        <p:txBody>
          <a:bodyPr>
            <a:normAutofit fontScale="90000"/>
          </a:bodyPr>
          <a:lstStyle/>
          <a:p>
            <a:r>
              <a:rPr lang="en-US" sz="3100" b="1" i="0" u="none" strike="noStrik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A-2. Physical Growth for OLTEs </a:t>
            </a:r>
            <a:r>
              <a:rPr lang="en-US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planning for Nov-21 &amp; Dec-21 </a:t>
            </a:r>
            <a:br>
              <a:rPr lang="en-US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(count of OLT as per portal entry )</a:t>
            </a:r>
            <a:br>
              <a:rPr lang="en-US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0" u="none" strike="noStrike" dirty="0">
                <a:solidFill>
                  <a:schemeClr val="bg1"/>
                </a:solidFill>
                <a:latin typeface="Arial"/>
              </a:rPr>
              <a:t> 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7F252462-D59D-4E4B-BF9F-CA95D73AD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307013"/>
              </p:ext>
            </p:extLst>
          </p:nvPr>
        </p:nvGraphicFramePr>
        <p:xfrm>
          <a:off x="379827" y="1448974"/>
          <a:ext cx="8551522" cy="4471587"/>
        </p:xfrm>
        <a:graphic>
          <a:graphicData uri="http://schemas.openxmlformats.org/drawingml/2006/table">
            <a:tbl>
              <a:tblPr/>
              <a:tblGrid>
                <a:gridCol w="881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3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7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8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80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2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30880">
                  <a:extLst>
                    <a:ext uri="{9D8B030D-6E8A-4147-A177-3AD203B41FA5}">
                      <a16:colId xmlns:a16="http://schemas.microsoft.com/office/drawing/2014/main" val="1183971612"/>
                    </a:ext>
                  </a:extLst>
                </a:gridCol>
              </a:tblGrid>
              <a:tr h="50703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working OLTEs as on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31.10.2021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Gross OLTEs Addition in Oct-2021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OLTEs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0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Nov-2021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Dec-2021</a:t>
                      </a:r>
                      <a:endParaRPr lang="en-IN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889891"/>
                  </a:ext>
                </a:extLst>
              </a:tr>
              <a:tr h="3053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8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Target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Gross Addition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%age Ach.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Target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Target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1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424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394" y="350414"/>
            <a:ext cx="7758112" cy="718397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 Black" pitchFamily="34" charset="0"/>
              </a:rPr>
              <a:t>A-3</a:t>
            </a:r>
            <a:r>
              <a:rPr lang="en-US" sz="2800" b="1" i="0" u="none" strike="noStrike" dirty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en-US" sz="2800" b="1" i="0" u="none" strike="noStrike" dirty="0" err="1">
                <a:solidFill>
                  <a:schemeClr val="bg1"/>
                </a:solidFill>
                <a:latin typeface="+mn-lt"/>
              </a:rPr>
              <a:t>Fiberize</a:t>
            </a:r>
            <a:r>
              <a:rPr lang="en-US" sz="2800" b="1" dirty="0" err="1">
                <a:solidFill>
                  <a:schemeClr val="bg1"/>
                </a:solidFill>
                <a:latin typeface="+mn-lt"/>
              </a:rPr>
              <a:t>d</a:t>
            </a:r>
            <a:r>
              <a:rPr lang="en-US" sz="2800" b="1" dirty="0">
                <a:solidFill>
                  <a:schemeClr val="bg1"/>
                </a:solidFill>
                <a:latin typeface="+mn-lt"/>
              </a:rPr>
              <a:t> NBSNL BTS sites </a:t>
            </a:r>
            <a:r>
              <a:rPr lang="en-US" sz="2800" b="1" dirty="0" err="1">
                <a:solidFill>
                  <a:schemeClr val="bg1"/>
                </a:solidFill>
                <a:latin typeface="+mn-lt"/>
              </a:rPr>
              <a:t>vs</a:t>
            </a:r>
            <a:r>
              <a:rPr lang="en-US" sz="28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b="1" i="0" u="none" strike="noStrike" dirty="0">
                <a:solidFill>
                  <a:schemeClr val="bg1"/>
                </a:solidFill>
                <a:latin typeface="+mn-lt"/>
              </a:rPr>
              <a:t>OLTE distribution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7F252462-D59D-4E4B-BF9F-CA95D73AD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238636"/>
              </p:ext>
            </p:extLst>
          </p:nvPr>
        </p:nvGraphicFramePr>
        <p:xfrm>
          <a:off x="436974" y="1949037"/>
          <a:ext cx="8178706" cy="4108602"/>
        </p:xfrm>
        <a:graphic>
          <a:graphicData uri="http://schemas.openxmlformats.org/drawingml/2006/table">
            <a:tbl>
              <a:tblPr/>
              <a:tblGrid>
                <a:gridCol w="74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736">
                  <a:extLst>
                    <a:ext uri="{9D8B030D-6E8A-4147-A177-3AD203B41FA5}">
                      <a16:colId xmlns:a16="http://schemas.microsoft.com/office/drawing/2014/main" val="3310648436"/>
                    </a:ext>
                  </a:extLst>
                </a:gridCol>
                <a:gridCol w="1167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46">
                  <a:extLst>
                    <a:ext uri="{9D8B030D-6E8A-4147-A177-3AD203B41FA5}">
                      <a16:colId xmlns:a16="http://schemas.microsoft.com/office/drawing/2014/main" val="1084108286"/>
                    </a:ext>
                  </a:extLst>
                </a:gridCol>
                <a:gridCol w="1812985">
                  <a:extLst>
                    <a:ext uri="{9D8B030D-6E8A-4147-A177-3AD203B41FA5}">
                      <a16:colId xmlns:a16="http://schemas.microsoft.com/office/drawing/2014/main" val="3391154231"/>
                    </a:ext>
                  </a:extLst>
                </a:gridCol>
                <a:gridCol w="1899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45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No. of OLTEs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Fiberized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NBSNL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BTS sites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No. of working OLTs on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fiberized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Non-BSNL BTSs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OLTE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added in Oct’21  at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NBSNL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BTS sites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OLTE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planned in Nov’21 at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NBSNL</a:t>
                      </a:r>
                    </a:p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BTS sites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153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939" y="228600"/>
            <a:ext cx="7758112" cy="718397"/>
          </a:xfrm>
        </p:spPr>
        <p:txBody>
          <a:bodyPr>
            <a:normAutofit fontScale="90000"/>
          </a:bodyPr>
          <a:lstStyle/>
          <a:p>
            <a:pPr lvl="0"/>
            <a:r>
              <a:rPr lang="en-US" sz="2800" b="1" dirty="0">
                <a:solidFill>
                  <a:schemeClr val="bg1"/>
                </a:solidFill>
                <a:latin typeface="Arial Black" pitchFamily="34" charset="0"/>
              </a:rPr>
              <a:t>A-4</a:t>
            </a:r>
            <a:r>
              <a:rPr lang="en-US" sz="2800" b="1" i="0" u="none" strike="noStrike" dirty="0">
                <a:solidFill>
                  <a:schemeClr val="bg1"/>
                </a:solidFill>
                <a:latin typeface="Arial Black" pitchFamily="34" charset="0"/>
              </a:rPr>
              <a:t>. </a:t>
            </a:r>
            <a:r>
              <a:rPr lang="en-US" sz="2800" dirty="0">
                <a:solidFill>
                  <a:schemeClr val="bg1"/>
                </a:solidFill>
              </a:rPr>
              <a:t>BAF BTS distribution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(Slab wise count of BTS)</a:t>
            </a:r>
            <a:br>
              <a:rPr lang="en-US" sz="2800" dirty="0"/>
            </a:br>
            <a:br>
              <a:rPr lang="en-US" sz="2400" b="1" i="0" u="none" strike="noStrike" dirty="0">
                <a:solidFill>
                  <a:srgbClr val="000000"/>
                </a:solidFill>
                <a:latin typeface="Arial"/>
              </a:rPr>
            </a:b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7F252462-D59D-4E4B-BF9F-CA95D73AD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05592"/>
              </p:ext>
            </p:extLst>
          </p:nvPr>
        </p:nvGraphicFramePr>
        <p:xfrm>
          <a:off x="184727" y="1448974"/>
          <a:ext cx="8649786" cy="3925722"/>
        </p:xfrm>
        <a:graphic>
          <a:graphicData uri="http://schemas.openxmlformats.org/drawingml/2006/table">
            <a:tbl>
              <a:tblPr/>
              <a:tblGrid>
                <a:gridCol w="719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1952511914"/>
                    </a:ext>
                  </a:extLst>
                </a:gridCol>
                <a:gridCol w="954058">
                  <a:extLst>
                    <a:ext uri="{9D8B030D-6E8A-4147-A177-3AD203B41FA5}">
                      <a16:colId xmlns:a16="http://schemas.microsoft.com/office/drawing/2014/main" val="3310648436"/>
                    </a:ext>
                  </a:extLst>
                </a:gridCol>
                <a:gridCol w="721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5166">
                  <a:extLst>
                    <a:ext uri="{9D8B030D-6E8A-4147-A177-3AD203B41FA5}">
                      <a16:colId xmlns:a16="http://schemas.microsoft.com/office/drawing/2014/main" val="3391154231"/>
                    </a:ext>
                  </a:extLst>
                </a:gridCol>
                <a:gridCol w="645215">
                  <a:extLst>
                    <a:ext uri="{9D8B030D-6E8A-4147-A177-3AD203B41FA5}">
                      <a16:colId xmlns:a16="http://schemas.microsoft.com/office/drawing/2014/main" val="3807378144"/>
                    </a:ext>
                  </a:extLst>
                </a:gridCol>
                <a:gridCol w="783973">
                  <a:extLst>
                    <a:ext uri="{9D8B030D-6E8A-4147-A177-3AD203B41FA5}">
                      <a16:colId xmlns:a16="http://schemas.microsoft.com/office/drawing/2014/main" val="3271509318"/>
                    </a:ext>
                  </a:extLst>
                </a:gridCol>
                <a:gridCol w="7839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39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39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9056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No. of SDCAs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No. of BAF Partners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No. of BAF BTS</a:t>
                      </a:r>
                    </a:p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of BAF Partner* with VPN Connectivity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4FC3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of SDCA with BTS count-30</a:t>
                      </a:r>
                      <a:r>
                        <a:rPr lang="en-US" sz="1800" b="1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 Sep’21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of SDCA with BTS count-31</a:t>
                      </a:r>
                      <a:r>
                        <a:rPr lang="en-US" sz="1800" b="1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st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Oct’21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&gt;1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&gt;1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567469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4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23CF3100-8A86-47C4-A43F-895A9C8C6C03}"/>
              </a:ext>
            </a:extLst>
          </p:cNvPr>
          <p:cNvSpPr txBox="1">
            <a:spLocks/>
          </p:cNvSpPr>
          <p:nvPr/>
        </p:nvSpPr>
        <p:spPr bwMode="auto">
          <a:xfrm>
            <a:off x="402669" y="5676720"/>
            <a:ext cx="85483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ctr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charset="0"/>
              <a:buNone/>
              <a:defRPr sz="2400" b="0" i="0">
                <a:solidFill>
                  <a:srgbClr val="FFBF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charset="0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lvl="2" algn="ctr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charset="0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lvl="3" algn="ctr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charset="0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lvl="4" algn="ctr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charset="0"/>
              <a:buNone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marR="0" lvl="5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kern="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  <a:sym typeface="Arial Black" panose="020B0A04020102020204" pitchFamily="34" charset="0"/>
              </a:rPr>
              <a:t>*For remote monitoring of BTS and Customers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kern="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  <a:sym typeface="Arial Black" panose="020B0A04020102020204" pitchFamily="34" charset="0"/>
              </a:rPr>
              <a:t>as per letter No. BSNLCO-NPBB/14/1/2020-NWP-BB Dated 15.10.2020 issued by NWP-BB Cell, BSNL CO</a:t>
            </a:r>
            <a:r>
              <a:rPr lang="en-US" altLang="en-US" sz="1800" kern="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  <a:sym typeface="Arial Black" panose="020B0A04020102020204" pitchFamily="34" charset="0"/>
              </a:rPr>
              <a:t> (copy attached)</a:t>
            </a:r>
          </a:p>
        </p:txBody>
      </p:sp>
    </p:spTree>
    <p:extLst>
      <p:ext uri="{BB962C8B-B14F-4D97-AF65-F5344CB8AC3E}">
        <p14:creationId xmlns:p14="http://schemas.microsoft.com/office/powerpoint/2010/main" val="166518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563" y="228600"/>
            <a:ext cx="8251384" cy="990600"/>
          </a:xfrm>
        </p:spPr>
        <p:txBody>
          <a:bodyPr>
            <a:normAutofit fontScale="90000"/>
          </a:bodyPr>
          <a:lstStyle/>
          <a:p>
            <a:pPr lvl="0"/>
            <a:r>
              <a:rPr lang="en-US" sz="2800" b="1" i="0" u="none" strike="noStrike" dirty="0">
                <a:solidFill>
                  <a:schemeClr val="bg1"/>
                </a:solidFill>
                <a:latin typeface="Arial Black" pitchFamily="34" charset="0"/>
              </a:rPr>
              <a:t>A-5(a). 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Physical Growth for BAF Customer </a:t>
            </a:r>
            <a:br>
              <a:rPr lang="en-US" sz="280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Base (number of customers per BTS)</a:t>
            </a:r>
            <a:br>
              <a:rPr lang="en-US" sz="280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i="0" u="none" strike="noStrike" dirty="0">
                <a:solidFill>
                  <a:schemeClr val="bg1"/>
                </a:solidFill>
                <a:latin typeface="Arial"/>
              </a:rPr>
              <a:t> 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7F252462-D59D-4E4B-BF9F-CA95D73AD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558289"/>
              </p:ext>
            </p:extLst>
          </p:nvPr>
        </p:nvGraphicFramePr>
        <p:xfrm>
          <a:off x="379826" y="1448974"/>
          <a:ext cx="8569301" cy="4033737"/>
        </p:xfrm>
        <a:graphic>
          <a:graphicData uri="http://schemas.openxmlformats.org/drawingml/2006/table">
            <a:tbl>
              <a:tblPr/>
              <a:tblGrid>
                <a:gridCol w="1195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9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0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97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703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Working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BAF BTS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No. of Customers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Customers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Per BTS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r>
                        <a:rPr lang="en-US" sz="1600" b="1" i="0" u="none" strike="noStrike" baseline="30000" dirty="0">
                          <a:solidFill>
                            <a:srgbClr val="000000"/>
                          </a:solidFill>
                          <a:latin typeface="Arial"/>
                        </a:rPr>
                        <a:t>th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Sep-21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  <a:r>
                        <a:rPr lang="en-US" sz="1600" b="1" i="0" u="none" strike="noStrike" baseline="30000" dirty="0">
                          <a:solidFill>
                            <a:srgbClr val="000000"/>
                          </a:solidFill>
                          <a:latin typeface="Arial"/>
                        </a:rPr>
                        <a:t>st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Oct-21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r>
                        <a:rPr lang="en-US" sz="1600" b="1" i="0" u="none" strike="noStrike" baseline="30000" dirty="0">
                          <a:solidFill>
                            <a:srgbClr val="000000"/>
                          </a:solidFill>
                          <a:latin typeface="Arial"/>
                        </a:rPr>
                        <a:t>th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Sep-21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  <a:r>
                        <a:rPr lang="en-US" sz="1600" b="1" i="0" u="none" strike="noStrike" baseline="30000" dirty="0">
                          <a:solidFill>
                            <a:srgbClr val="000000"/>
                          </a:solidFill>
                          <a:latin typeface="Arial"/>
                        </a:rPr>
                        <a:t>st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Oct-21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r>
                        <a:rPr lang="en-US" sz="1600" b="1" i="0" u="none" strike="noStrike" baseline="30000" dirty="0">
                          <a:solidFill>
                            <a:srgbClr val="000000"/>
                          </a:solidFill>
                          <a:latin typeface="Arial"/>
                        </a:rPr>
                        <a:t>th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Sep-21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  <a:r>
                        <a:rPr lang="en-US" sz="1600" b="1" i="0" u="none" strike="noStrike" baseline="30000" dirty="0">
                          <a:solidFill>
                            <a:srgbClr val="000000"/>
                          </a:solidFill>
                          <a:latin typeface="Arial"/>
                        </a:rPr>
                        <a:t>st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Oct-21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1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973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015" y="0"/>
            <a:ext cx="7841931" cy="1219200"/>
          </a:xfrm>
        </p:spPr>
        <p:txBody>
          <a:bodyPr>
            <a:normAutofit fontScale="90000"/>
          </a:bodyPr>
          <a:lstStyle/>
          <a:p>
            <a:pPr lvl="0"/>
            <a:r>
              <a:rPr lang="en-US" sz="2800" b="1" i="0" u="none" strike="noStrike" dirty="0">
                <a:solidFill>
                  <a:schemeClr val="bg1"/>
                </a:solidFill>
                <a:latin typeface="Arial Black" pitchFamily="34" charset="0"/>
              </a:rPr>
              <a:t>A-5(b). 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Physical Growth for BAF Customer/BTS</a:t>
            </a:r>
            <a:br>
              <a:rPr lang="en-US" sz="280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(number of customers per BTS)</a:t>
            </a:r>
            <a:br>
              <a:rPr lang="en-US" sz="280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3600" b="1" i="0" u="none" strike="noStrike" dirty="0">
                <a:solidFill>
                  <a:schemeClr val="bg1"/>
                </a:solidFill>
                <a:latin typeface="Arial"/>
              </a:rPr>
              <a:t> </a:t>
            </a:r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7F252462-D59D-4E4B-BF9F-CA95D73AD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645226"/>
              </p:ext>
            </p:extLst>
          </p:nvPr>
        </p:nvGraphicFramePr>
        <p:xfrm>
          <a:off x="379826" y="1448974"/>
          <a:ext cx="8413304" cy="4084872"/>
        </p:xfrm>
        <a:graphic>
          <a:graphicData uri="http://schemas.openxmlformats.org/drawingml/2006/table">
            <a:tbl>
              <a:tblPr/>
              <a:tblGrid>
                <a:gridCol w="874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0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90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90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0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90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703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Working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BAF BTS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Count of BAF BTS with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/BTS for Sep’2021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Count of BAF BTS with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/BTS for Oct’2021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  <a:r>
                        <a:rPr lang="en-US" sz="1600" b="1" i="0" u="none" strike="noStrike" baseline="30000" dirty="0">
                          <a:solidFill>
                            <a:srgbClr val="000000"/>
                          </a:solidFill>
                          <a:latin typeface="Arial"/>
                        </a:rPr>
                        <a:t>st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Oct-2021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&lt;5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5-15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&lt;5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5-15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1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0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85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634" y="228600"/>
            <a:ext cx="7765366" cy="1143000"/>
          </a:xfrm>
        </p:spPr>
        <p:txBody>
          <a:bodyPr>
            <a:noAutofit/>
          </a:bodyPr>
          <a:lstStyle/>
          <a:p>
            <a:pPr fontAlgn="b"/>
            <a:r>
              <a:rPr lang="en-US" sz="25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A-6. </a:t>
            </a:r>
            <a:r>
              <a:rPr lang="en-US" sz="2800" dirty="0">
                <a:solidFill>
                  <a:schemeClr val="bg1"/>
                </a:solidFill>
              </a:rPr>
              <a:t>Digital Paperless CAF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b="1" dirty="0">
                <a:solidFill>
                  <a:schemeClr val="bg1"/>
                </a:solidFill>
              </a:rPr>
              <a:t>Paperless On boarding)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500" b="1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Google Shape;56;p8">
            <a:extLst>
              <a:ext uri="{FF2B5EF4-FFF2-40B4-BE49-F238E27FC236}">
                <a16:creationId xmlns:a16="http://schemas.microsoft.com/office/drawing/2014/main" id="{85BF7E53-09A8-4758-859C-CDA54F6B7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8345" y="1414132"/>
          <a:ext cx="8548575" cy="4742120"/>
        </p:xfrm>
        <a:graphic>
          <a:graphicData uri="http://schemas.openxmlformats.org/drawingml/2006/table">
            <a:tbl>
              <a:tblPr/>
              <a:tblGrid>
                <a:gridCol w="1318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9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9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40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6103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 FTTH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Onboarding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in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Paperless </a:t>
                      </a:r>
                    </a:p>
                    <a:p>
                      <a:pPr algn="ctr" rtl="0" fontAlgn="b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Onboarding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in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%Paperless </a:t>
                      </a:r>
                    </a:p>
                    <a:p>
                      <a:pPr algn="ctr" rtl="0" fontAlgn="b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Onboarding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in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Sep-21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Oct-21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Sep-21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Oct-21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Sep-21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Oct-21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868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4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4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4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480"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372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888" y="112113"/>
            <a:ext cx="7758112" cy="990600"/>
          </a:xfrm>
        </p:spPr>
        <p:txBody>
          <a:bodyPr>
            <a:normAutofit fontScale="90000"/>
          </a:bodyPr>
          <a:lstStyle/>
          <a:p>
            <a:pPr lvl="0"/>
            <a:r>
              <a:rPr lang="en-US" sz="2800" b="1" i="0" u="none" strike="noStrike" dirty="0">
                <a:solidFill>
                  <a:schemeClr val="bg1"/>
                </a:solidFill>
                <a:latin typeface="Arial Black" pitchFamily="34" charset="0"/>
              </a:rPr>
              <a:t>A-7. 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Status of FTTH Partner Invoice Payments Processed by PSG</a:t>
            </a:r>
            <a:br>
              <a:rPr lang="en-US" sz="2800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 (July-21 - Aug-21 &amp; Sep-21)</a:t>
            </a:r>
            <a:br>
              <a:rPr lang="en-US" sz="2800" dirty="0">
                <a:solidFill>
                  <a:schemeClr val="bg1"/>
                </a:solidFill>
                <a:latin typeface="Arial Black" pitchFamily="34" charset="0"/>
              </a:rPr>
            </a:b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Google Shape;56;p8">
            <a:extLst>
              <a:ext uri="{FF2B5EF4-FFF2-40B4-BE49-F238E27FC236}">
                <a16:creationId xmlns:a16="http://schemas.microsoft.com/office/drawing/2014/main" id="{7F252462-D59D-4E4B-BF9F-CA95D73AD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28600"/>
            <a:ext cx="1146175" cy="99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buClr>
                <a:srgbClr val="000000"/>
              </a:buClr>
              <a:buFont typeface="Arial" charset="0"/>
              <a:buNone/>
            </a:pPr>
            <a:endParaRPr lang="en-US" altLang="en-US" sz="18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598580"/>
              </p:ext>
            </p:extLst>
          </p:nvPr>
        </p:nvGraphicFramePr>
        <p:xfrm>
          <a:off x="83891" y="1672727"/>
          <a:ext cx="8645771" cy="4292137"/>
        </p:xfrm>
        <a:graphic>
          <a:graphicData uri="http://schemas.openxmlformats.org/drawingml/2006/table">
            <a:tbl>
              <a:tblPr/>
              <a:tblGrid>
                <a:gridCol w="914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9163">
                  <a:extLst>
                    <a:ext uri="{9D8B030D-6E8A-4147-A177-3AD203B41FA5}">
                      <a16:colId xmlns:a16="http://schemas.microsoft.com/office/drawing/2014/main" val="625440501"/>
                    </a:ext>
                  </a:extLst>
                </a:gridCol>
                <a:gridCol w="1229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1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1428">
                  <a:extLst>
                    <a:ext uri="{9D8B030D-6E8A-4147-A177-3AD203B41FA5}">
                      <a16:colId xmlns:a16="http://schemas.microsoft.com/office/drawing/2014/main" val="1183971612"/>
                    </a:ext>
                  </a:extLst>
                </a:gridCol>
                <a:gridCol w="1198249">
                  <a:extLst>
                    <a:ext uri="{9D8B030D-6E8A-4147-A177-3AD203B41FA5}">
                      <a16:colId xmlns:a16="http://schemas.microsoft.com/office/drawing/2014/main" val="2361413190"/>
                    </a:ext>
                  </a:extLst>
                </a:gridCol>
                <a:gridCol w="1032199">
                  <a:extLst>
                    <a:ext uri="{9D8B030D-6E8A-4147-A177-3AD203B41FA5}">
                      <a16:colId xmlns:a16="http://schemas.microsoft.com/office/drawing/2014/main" val="3687815369"/>
                    </a:ext>
                  </a:extLst>
                </a:gridCol>
              </a:tblGrid>
              <a:tr h="69545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 of invoices submitted by TIP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in FMS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Invoice Generated in FMS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Status of Invoices in paid in ERP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%Paid/Generate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FC3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July-Aug-21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Sept-21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July-Aug-21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Sept-21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July-Aug-21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Sept-21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Circle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31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519811"/>
      </p:ext>
    </p:extLst>
  </p:cSld>
  <p:clrMapOvr>
    <a:masterClrMapping/>
  </p:clrMapOvr>
</p:sld>
</file>

<file path=ppt/theme/theme1.xml><?xml version="1.0" encoding="utf-8"?>
<a:theme xmlns:a="http://schemas.openxmlformats.org/drawingml/2006/main" name="Annexure-A-Template June 2021 (1)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Annexure-A-Template June 2021 (1)</Template>
  <TotalTime>1137</TotalTime>
  <Words>1795</Words>
  <Application>Microsoft Office PowerPoint</Application>
  <PresentationFormat>On-screen Show (4:3)</PresentationFormat>
  <Paragraphs>601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Times New Roman</vt:lpstr>
      <vt:lpstr>Annexure-A-Template June 2021 (1)</vt:lpstr>
      <vt:lpstr>1_Office Theme</vt:lpstr>
      <vt:lpstr>Dir (CFA) Review Meeting  in Nov-2021</vt:lpstr>
      <vt:lpstr>A-1. SDCA wise OLTE distribution</vt:lpstr>
      <vt:lpstr>A-2. Physical Growth for OLTEs and planning for Nov-21 &amp; Dec-21  (count of OLT as per portal entry )  </vt:lpstr>
      <vt:lpstr>A-3. Fiberized NBSNL BTS sites vs OLTE distribution</vt:lpstr>
      <vt:lpstr>A-4. BAF BTS distribution  (Slab wise count of BTS)  </vt:lpstr>
      <vt:lpstr>A-5(a). Physical Growth for BAF Customer  Base (number of customers per BTS)  </vt:lpstr>
      <vt:lpstr>A-5(b). Physical Growth for BAF Customer/BTS (number of customers per BTS)  </vt:lpstr>
      <vt:lpstr>A-6. Digital Paperless CAF  (Paperless On boarding)  </vt:lpstr>
      <vt:lpstr>A-7. Status of FTTH Partner Invoice Payments Processed by PSG  (July-21 - Aug-21 &amp; Sep-21) </vt:lpstr>
      <vt:lpstr>A-8(a). ADSL-Broadband: Repeat fault &amp; &lt;24 Clearance for  Sep-21 &amp; Oct-21(Cluster Count wise)  </vt:lpstr>
      <vt:lpstr>A-8(b). ADSL-Broadband: Fault closure &amp; MTTR  for Sep-21 &amp; Oct-21 (Cluster Count wise)  </vt:lpstr>
      <vt:lpstr>A-8(c). Landline: Repeat fault &amp; &lt;24 Hr Clearance for Sep-21 &amp; Oct-21 (Cluster Count wise)  </vt:lpstr>
      <vt:lpstr>A-8(d). Landline: Fault closure &amp; MTTR for  Sep-21 &amp; Oct-21 (Cluster Count wise)  </vt:lpstr>
      <vt:lpstr>A-9(a). One Network Portal Implementation in BA for Oct-2021  </vt:lpstr>
      <vt:lpstr>A-9(b). One Network Portal  Network Uptime (%) for Oct’2021  </vt:lpstr>
      <vt:lpstr>A-10. Status of C-PAN mapping as on 31st Oct-2021</vt:lpstr>
      <vt:lpstr>A-11. PDO Rollout   </vt:lpstr>
      <vt:lpstr>PowerPoint Presentation</vt:lpstr>
      <vt:lpstr>A-13. Status of SIP Trunk  [Q1, Q2 Achievements &amp; Q3(Targets)]  </vt:lpstr>
      <vt:lpstr>A-14. Status of AEK (Aadhar Enrollment Kit) in CSC </vt:lpstr>
      <vt:lpstr>A-15. Oorja Phase-III Meter Reading fed in Oct-21</vt:lpstr>
      <vt:lpstr>A-16 (a) Status of Pending PG cases  on PGRMS</vt:lpstr>
      <vt:lpstr>    A-16 (b) Status of Pending PG cases on CPGRAMS</vt:lpstr>
      <vt:lpstr>A-16 (c) Status of Pending Appeals</vt:lpstr>
      <vt:lpstr>A-16 (d) Status of  MOC /MIS  Report submitted  in MIS Portal</vt:lpstr>
      <vt:lpstr>A-16 (e) CEW, AA-CAG</vt:lpstr>
      <vt:lpstr>A-17: Amazing India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 CFA Review June-2021</dc:title>
  <dc:creator>Isheet Singh Adhikari</dc:creator>
  <cp:lastModifiedBy>Kartikeya Manchanda</cp:lastModifiedBy>
  <cp:revision>140</cp:revision>
  <dcterms:created xsi:type="dcterms:W3CDTF">2021-05-25T05:47:28Z</dcterms:created>
  <dcterms:modified xsi:type="dcterms:W3CDTF">2021-10-21T17:48:11Z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0ea3bf-098d-497f-9948-5e528bb54b39_Enabled">
    <vt:lpwstr>True</vt:lpwstr>
  </property>
  <property fmtid="{D5CDD505-2E9C-101B-9397-08002B2CF9AE}" pid="3" name="MSIP_Label_7f0ea3bf-098d-497f-9948-5e528bb54b39_SiteId">
    <vt:lpwstr>b3f4f7c2-72ce-4192-aba4-d6c7719b5766</vt:lpwstr>
  </property>
  <property fmtid="{D5CDD505-2E9C-101B-9397-08002B2CF9AE}" pid="4" name="MSIP_Label_7f0ea3bf-098d-497f-9948-5e528bb54b39_Owner">
    <vt:lpwstr>kartikeya.manchanda@amadeus.com</vt:lpwstr>
  </property>
  <property fmtid="{D5CDD505-2E9C-101B-9397-08002B2CF9AE}" pid="5" name="MSIP_Label_7f0ea3bf-098d-497f-9948-5e528bb54b39_SetDate">
    <vt:lpwstr>2021-09-27T11:01:10.7728612Z</vt:lpwstr>
  </property>
  <property fmtid="{D5CDD505-2E9C-101B-9397-08002B2CF9AE}" pid="6" name="MSIP_Label_7f0ea3bf-098d-497f-9948-5e528bb54b39_Name">
    <vt:lpwstr>Public</vt:lpwstr>
  </property>
  <property fmtid="{D5CDD505-2E9C-101B-9397-08002B2CF9AE}" pid="7" name="MSIP_Label_7f0ea3bf-098d-497f-9948-5e528bb54b39_Application">
    <vt:lpwstr>Microsoft Azure Information Protection</vt:lpwstr>
  </property>
  <property fmtid="{D5CDD505-2E9C-101B-9397-08002B2CF9AE}" pid="8" name="MSIP_Label_7f0ea3bf-098d-497f-9948-5e528bb54b39_ActionId">
    <vt:lpwstr>b7bb2a49-b986-47b0-878a-4a55e9295c86</vt:lpwstr>
  </property>
  <property fmtid="{D5CDD505-2E9C-101B-9397-08002B2CF9AE}" pid="9" name="MSIP_Label_7f0ea3bf-098d-497f-9948-5e528bb54b39_Extended_MSFT_Method">
    <vt:lpwstr>Manual</vt:lpwstr>
  </property>
  <property fmtid="{D5CDD505-2E9C-101B-9397-08002B2CF9AE}" pid="10" name="Sensitivity">
    <vt:lpwstr>Public</vt:lpwstr>
  </property>
</Properties>
</file>